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53" r:id="rId2"/>
    <p:sldMasterId id="2147484401" r:id="rId3"/>
  </p:sldMasterIdLst>
  <p:notesMasterIdLst>
    <p:notesMasterId r:id="rId52"/>
  </p:notesMasterIdLst>
  <p:handoutMasterIdLst>
    <p:handoutMasterId r:id="rId53"/>
  </p:handoutMasterIdLst>
  <p:sldIdLst>
    <p:sldId id="367" r:id="rId4"/>
    <p:sldId id="402" r:id="rId5"/>
    <p:sldId id="369" r:id="rId6"/>
    <p:sldId id="338" r:id="rId7"/>
    <p:sldId id="399" r:id="rId8"/>
    <p:sldId id="351" r:id="rId9"/>
    <p:sldId id="340" r:id="rId10"/>
    <p:sldId id="370" r:id="rId11"/>
    <p:sldId id="315" r:id="rId12"/>
    <p:sldId id="304" r:id="rId13"/>
    <p:sldId id="306" r:id="rId14"/>
    <p:sldId id="308" r:id="rId15"/>
    <p:sldId id="282" r:id="rId16"/>
    <p:sldId id="372" r:id="rId17"/>
    <p:sldId id="318" r:id="rId18"/>
    <p:sldId id="341" r:id="rId19"/>
    <p:sldId id="342" r:id="rId20"/>
    <p:sldId id="343" r:id="rId21"/>
    <p:sldId id="344" r:id="rId22"/>
    <p:sldId id="345" r:id="rId23"/>
    <p:sldId id="346" r:id="rId24"/>
    <p:sldId id="353" r:id="rId25"/>
    <p:sldId id="373" r:id="rId26"/>
    <p:sldId id="371" r:id="rId27"/>
    <p:sldId id="375" r:id="rId28"/>
    <p:sldId id="355" r:id="rId29"/>
    <p:sldId id="361" r:id="rId30"/>
    <p:sldId id="356" r:id="rId31"/>
    <p:sldId id="358" r:id="rId32"/>
    <p:sldId id="359" r:id="rId33"/>
    <p:sldId id="360" r:id="rId34"/>
    <p:sldId id="362" r:id="rId35"/>
    <p:sldId id="288" r:id="rId36"/>
    <p:sldId id="336" r:id="rId37"/>
    <p:sldId id="329" r:id="rId38"/>
    <p:sldId id="366" r:id="rId39"/>
    <p:sldId id="404" r:id="rId40"/>
    <p:sldId id="403" r:id="rId41"/>
    <p:sldId id="266" r:id="rId42"/>
    <p:sldId id="363" r:id="rId43"/>
    <p:sldId id="364" r:id="rId44"/>
    <p:sldId id="365" r:id="rId45"/>
    <p:sldId id="357" r:id="rId46"/>
    <p:sldId id="380" r:id="rId47"/>
    <p:sldId id="377" r:id="rId48"/>
    <p:sldId id="381" r:id="rId49"/>
    <p:sldId id="300" r:id="rId50"/>
    <p:sldId id="401" r:id="rId51"/>
  </p:sldIdLst>
  <p:sldSz cx="9144000" cy="6858000" type="screen4x3"/>
  <p:notesSz cx="7099300" cy="10234613"/>
  <p:defaultTextStyle>
    <a:defPPr>
      <a:defRPr lang="en-AU"/>
    </a:defPPr>
    <a:lvl1pPr algn="l" rtl="0" eaLnBrk="0" fontAlgn="base" hangingPunct="0">
      <a:spcBef>
        <a:spcPct val="0"/>
      </a:spcBef>
      <a:spcAft>
        <a:spcPct val="0"/>
      </a:spcAft>
      <a:defRPr sz="2400" kern="1200">
        <a:solidFill>
          <a:schemeClr val="tx1"/>
        </a:solidFill>
        <a:latin typeface="Times New Roman" pitchFamily="-109" charset="0"/>
        <a:ea typeface="ＭＳ Ｐゴシック" pitchFamily="-109" charset="-128"/>
        <a:cs typeface="+mn-cs"/>
      </a:defRPr>
    </a:lvl1pPr>
    <a:lvl2pPr marL="457200" algn="l" rtl="0" eaLnBrk="0" fontAlgn="base" hangingPunct="0">
      <a:spcBef>
        <a:spcPct val="0"/>
      </a:spcBef>
      <a:spcAft>
        <a:spcPct val="0"/>
      </a:spcAft>
      <a:defRPr sz="2400" kern="1200">
        <a:solidFill>
          <a:schemeClr val="tx1"/>
        </a:solidFill>
        <a:latin typeface="Times New Roman" pitchFamily="-109" charset="0"/>
        <a:ea typeface="ＭＳ Ｐゴシック" pitchFamily="-109" charset="-128"/>
        <a:cs typeface="+mn-cs"/>
      </a:defRPr>
    </a:lvl2pPr>
    <a:lvl3pPr marL="914400" algn="l" rtl="0" eaLnBrk="0" fontAlgn="base" hangingPunct="0">
      <a:spcBef>
        <a:spcPct val="0"/>
      </a:spcBef>
      <a:spcAft>
        <a:spcPct val="0"/>
      </a:spcAft>
      <a:defRPr sz="2400" kern="1200">
        <a:solidFill>
          <a:schemeClr val="tx1"/>
        </a:solidFill>
        <a:latin typeface="Times New Roman" pitchFamily="-109" charset="0"/>
        <a:ea typeface="ＭＳ Ｐゴシック" pitchFamily="-109" charset="-128"/>
        <a:cs typeface="+mn-cs"/>
      </a:defRPr>
    </a:lvl3pPr>
    <a:lvl4pPr marL="1371600" algn="l" rtl="0" eaLnBrk="0" fontAlgn="base" hangingPunct="0">
      <a:spcBef>
        <a:spcPct val="0"/>
      </a:spcBef>
      <a:spcAft>
        <a:spcPct val="0"/>
      </a:spcAft>
      <a:defRPr sz="2400" kern="1200">
        <a:solidFill>
          <a:schemeClr val="tx1"/>
        </a:solidFill>
        <a:latin typeface="Times New Roman" pitchFamily="-109" charset="0"/>
        <a:ea typeface="ＭＳ Ｐゴシック" pitchFamily="-109" charset="-128"/>
        <a:cs typeface="+mn-cs"/>
      </a:defRPr>
    </a:lvl4pPr>
    <a:lvl5pPr marL="1828800" algn="l" rtl="0" eaLnBrk="0" fontAlgn="base" hangingPunct="0">
      <a:spcBef>
        <a:spcPct val="0"/>
      </a:spcBef>
      <a:spcAft>
        <a:spcPct val="0"/>
      </a:spcAft>
      <a:defRPr sz="2400" kern="1200">
        <a:solidFill>
          <a:schemeClr val="tx1"/>
        </a:solidFill>
        <a:latin typeface="Times New Roman" pitchFamily="-109" charset="0"/>
        <a:ea typeface="ＭＳ Ｐゴシック" pitchFamily="-109" charset="-128"/>
        <a:cs typeface="+mn-cs"/>
      </a:defRPr>
    </a:lvl5pPr>
    <a:lvl6pPr marL="2286000" algn="l" defTabSz="914400" rtl="0" eaLnBrk="1" latinLnBrk="0" hangingPunct="1">
      <a:defRPr sz="2400" kern="1200">
        <a:solidFill>
          <a:schemeClr val="tx1"/>
        </a:solidFill>
        <a:latin typeface="Times New Roman" pitchFamily="-109" charset="0"/>
        <a:ea typeface="ＭＳ Ｐゴシック" pitchFamily="-109" charset="-128"/>
        <a:cs typeface="+mn-cs"/>
      </a:defRPr>
    </a:lvl6pPr>
    <a:lvl7pPr marL="2743200" algn="l" defTabSz="914400" rtl="0" eaLnBrk="1" latinLnBrk="0" hangingPunct="1">
      <a:defRPr sz="2400" kern="1200">
        <a:solidFill>
          <a:schemeClr val="tx1"/>
        </a:solidFill>
        <a:latin typeface="Times New Roman" pitchFamily="-109" charset="0"/>
        <a:ea typeface="ＭＳ Ｐゴシック" pitchFamily="-109" charset="-128"/>
        <a:cs typeface="+mn-cs"/>
      </a:defRPr>
    </a:lvl7pPr>
    <a:lvl8pPr marL="3200400" algn="l" defTabSz="914400" rtl="0" eaLnBrk="1" latinLnBrk="0" hangingPunct="1">
      <a:defRPr sz="2400" kern="1200">
        <a:solidFill>
          <a:schemeClr val="tx1"/>
        </a:solidFill>
        <a:latin typeface="Times New Roman" pitchFamily="-109" charset="0"/>
        <a:ea typeface="ＭＳ Ｐゴシック" pitchFamily="-109" charset="-128"/>
        <a:cs typeface="+mn-cs"/>
      </a:defRPr>
    </a:lvl8pPr>
    <a:lvl9pPr marL="3657600" algn="l" defTabSz="914400" rtl="0" eaLnBrk="1" latinLnBrk="0" hangingPunct="1">
      <a:defRPr sz="2400" kern="1200">
        <a:solidFill>
          <a:schemeClr val="tx1"/>
        </a:solidFill>
        <a:latin typeface="Times New Roman" pitchFamily="-109" charset="0"/>
        <a:ea typeface="ＭＳ Ｐゴシック" pitchFamily="-109"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6D6EA7"/>
    <a:srgbClr val="FDA4B5"/>
    <a:srgbClr val="F57B49"/>
    <a:srgbClr val="FFA27C"/>
    <a:srgbClr val="F76681"/>
    <a:srgbClr val="F35B1B"/>
    <a:srgbClr val="FFFFCC"/>
    <a:srgbClr val="009999"/>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82540" autoAdjust="0"/>
  </p:normalViewPr>
  <p:slideViewPr>
    <p:cSldViewPr>
      <p:cViewPr>
        <p:scale>
          <a:sx n="66" d="100"/>
          <a:sy n="66" d="100"/>
        </p:scale>
        <p:origin x="-64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830"/>
    </p:cViewPr>
  </p:sorterViewPr>
  <p:notesViewPr>
    <p:cSldViewPr>
      <p:cViewPr varScale="1">
        <p:scale>
          <a:sx n="108" d="100"/>
          <a:sy n="108" d="100"/>
        </p:scale>
        <p:origin x="-3472" y="-112"/>
      </p:cViewPr>
      <p:guideLst>
        <p:guide orient="horz" pos="3224"/>
        <p:guide pos="2237"/>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3338" y="6350"/>
            <a:ext cx="3094038" cy="479425"/>
          </a:xfrm>
          <a:prstGeom prst="rect">
            <a:avLst/>
          </a:prstGeom>
          <a:noFill/>
          <a:ln w="9525">
            <a:noFill/>
            <a:miter lim="800000"/>
            <a:headEnd/>
            <a:tailEnd/>
          </a:ln>
          <a:effectLst/>
        </p:spPr>
        <p:txBody>
          <a:bodyPr vert="horz" wrap="square" lIns="20118" tIns="0" rIns="20118" bIns="0" numCol="1" anchor="t" anchorCtr="0" compatLnSpc="1">
            <a:prstTxWarp prst="textNoShape">
              <a:avLst/>
            </a:prstTxWarp>
          </a:bodyPr>
          <a:lstStyle>
            <a:lvl1pPr defTabSz="803275">
              <a:defRPr sz="1000" i="1" smtClean="0"/>
            </a:lvl1pPr>
          </a:lstStyle>
          <a:p>
            <a:pPr>
              <a:defRPr/>
            </a:pPr>
            <a:endParaRPr lang="en-US"/>
          </a:p>
        </p:txBody>
      </p:sp>
      <p:sp>
        <p:nvSpPr>
          <p:cNvPr id="3075" name="Rectangle 3"/>
          <p:cNvSpPr>
            <a:spLocks noGrp="1" noChangeArrowheads="1"/>
          </p:cNvSpPr>
          <p:nvPr>
            <p:ph type="dt" sz="quarter" idx="1"/>
          </p:nvPr>
        </p:nvSpPr>
        <p:spPr bwMode="auto">
          <a:xfrm>
            <a:off x="4038600" y="6350"/>
            <a:ext cx="3094038" cy="479425"/>
          </a:xfrm>
          <a:prstGeom prst="rect">
            <a:avLst/>
          </a:prstGeom>
          <a:noFill/>
          <a:ln w="9525">
            <a:noFill/>
            <a:miter lim="800000"/>
            <a:headEnd/>
            <a:tailEnd/>
          </a:ln>
          <a:effectLst/>
        </p:spPr>
        <p:txBody>
          <a:bodyPr vert="horz" wrap="square" lIns="20118" tIns="0" rIns="20118" bIns="0" numCol="1" anchor="t" anchorCtr="0" compatLnSpc="1">
            <a:prstTxWarp prst="textNoShape">
              <a:avLst/>
            </a:prstTxWarp>
          </a:bodyPr>
          <a:lstStyle>
            <a:lvl1pPr algn="r" defTabSz="803275">
              <a:defRPr sz="1000" i="1" smtClean="0"/>
            </a:lvl1pPr>
          </a:lstStyle>
          <a:p>
            <a:pPr>
              <a:defRPr/>
            </a:pPr>
            <a:endParaRPr lang="en-US"/>
          </a:p>
        </p:txBody>
      </p:sp>
      <p:sp>
        <p:nvSpPr>
          <p:cNvPr id="3076" name="Rectangle 4"/>
          <p:cNvSpPr>
            <a:spLocks noGrp="1" noChangeArrowheads="1"/>
          </p:cNvSpPr>
          <p:nvPr>
            <p:ph type="ftr" sz="quarter" idx="2"/>
          </p:nvPr>
        </p:nvSpPr>
        <p:spPr bwMode="auto">
          <a:xfrm>
            <a:off x="-33338" y="9748838"/>
            <a:ext cx="3094038" cy="479425"/>
          </a:xfrm>
          <a:prstGeom prst="rect">
            <a:avLst/>
          </a:prstGeom>
          <a:noFill/>
          <a:ln w="9525">
            <a:noFill/>
            <a:miter lim="800000"/>
            <a:headEnd/>
            <a:tailEnd/>
          </a:ln>
          <a:effectLst/>
        </p:spPr>
        <p:txBody>
          <a:bodyPr vert="horz" wrap="square" lIns="20118" tIns="0" rIns="20118" bIns="0" numCol="1" anchor="b" anchorCtr="0" compatLnSpc="1">
            <a:prstTxWarp prst="textNoShape">
              <a:avLst/>
            </a:prstTxWarp>
          </a:bodyPr>
          <a:lstStyle>
            <a:lvl1pPr defTabSz="803275">
              <a:defRPr sz="1000" i="1" smtClean="0"/>
            </a:lvl1pPr>
          </a:lstStyle>
          <a:p>
            <a:pPr>
              <a:defRPr/>
            </a:pPr>
            <a:endParaRPr lang="en-US"/>
          </a:p>
        </p:txBody>
      </p:sp>
      <p:sp>
        <p:nvSpPr>
          <p:cNvPr id="3077" name="Rectangle 5"/>
          <p:cNvSpPr>
            <a:spLocks noGrp="1" noChangeArrowheads="1"/>
          </p:cNvSpPr>
          <p:nvPr>
            <p:ph type="sldNum" sz="quarter" idx="3"/>
          </p:nvPr>
        </p:nvSpPr>
        <p:spPr bwMode="auto">
          <a:xfrm>
            <a:off x="4038600" y="9748838"/>
            <a:ext cx="3094038" cy="479425"/>
          </a:xfrm>
          <a:prstGeom prst="rect">
            <a:avLst/>
          </a:prstGeom>
          <a:noFill/>
          <a:ln w="9525">
            <a:noFill/>
            <a:miter lim="800000"/>
            <a:headEnd/>
            <a:tailEnd/>
          </a:ln>
          <a:effectLst/>
        </p:spPr>
        <p:txBody>
          <a:bodyPr vert="horz" wrap="square" lIns="20118" tIns="0" rIns="20118" bIns="0" numCol="1" anchor="b" anchorCtr="0" compatLnSpc="1">
            <a:prstTxWarp prst="textNoShape">
              <a:avLst/>
            </a:prstTxWarp>
          </a:bodyPr>
          <a:lstStyle>
            <a:lvl1pPr algn="r" defTabSz="803275">
              <a:defRPr sz="1000" i="1" smtClean="0"/>
            </a:lvl1pPr>
          </a:lstStyle>
          <a:p>
            <a:pPr>
              <a:defRPr/>
            </a:pPr>
            <a:fld id="{0787D1C2-7FCB-4D39-92FB-9681D4CE8EEC}"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94038" cy="479425"/>
          </a:xfrm>
          <a:prstGeom prst="rect">
            <a:avLst/>
          </a:prstGeom>
          <a:noFill/>
          <a:ln w="12700">
            <a:noFill/>
            <a:miter lim="800000"/>
            <a:headEnd type="none" w="sm" len="sm"/>
            <a:tailEnd type="none" w="sm" len="sm"/>
          </a:ln>
          <a:effectLst/>
        </p:spPr>
        <p:txBody>
          <a:bodyPr vert="horz" wrap="square" lIns="96568" tIns="48285" rIns="96568" bIns="48285" numCol="1" anchor="t" anchorCtr="0" compatLnSpc="1">
            <a:prstTxWarp prst="textNoShape">
              <a:avLst/>
            </a:prstTxWarp>
          </a:bodyPr>
          <a:lstStyle>
            <a:lvl1pPr defTabSz="963613">
              <a:defRPr sz="1300" smtClean="0"/>
            </a:lvl1pPr>
          </a:lstStyle>
          <a:p>
            <a:pPr>
              <a:defRPr/>
            </a:pPr>
            <a:endParaRPr lang="en-US"/>
          </a:p>
        </p:txBody>
      </p:sp>
      <p:sp>
        <p:nvSpPr>
          <p:cNvPr id="29699" name="Rectangle 3"/>
          <p:cNvSpPr>
            <a:spLocks noGrp="1" noChangeArrowheads="1"/>
          </p:cNvSpPr>
          <p:nvPr>
            <p:ph type="dt" idx="1"/>
          </p:nvPr>
        </p:nvSpPr>
        <p:spPr bwMode="auto">
          <a:xfrm>
            <a:off x="3989388" y="0"/>
            <a:ext cx="3097212" cy="479425"/>
          </a:xfrm>
          <a:prstGeom prst="rect">
            <a:avLst/>
          </a:prstGeom>
          <a:noFill/>
          <a:ln w="12700">
            <a:noFill/>
            <a:miter lim="800000"/>
            <a:headEnd type="none" w="sm" len="sm"/>
            <a:tailEnd type="none" w="sm" len="sm"/>
          </a:ln>
          <a:effectLst/>
        </p:spPr>
        <p:txBody>
          <a:bodyPr vert="horz" wrap="square" lIns="96568" tIns="48285" rIns="96568" bIns="48285" numCol="1" anchor="t" anchorCtr="0" compatLnSpc="1">
            <a:prstTxWarp prst="textNoShape">
              <a:avLst/>
            </a:prstTxWarp>
          </a:bodyPr>
          <a:lstStyle>
            <a:lvl1pPr algn="r" defTabSz="963613">
              <a:defRPr sz="1300" smtClean="0"/>
            </a:lvl1pPr>
          </a:lstStyle>
          <a:p>
            <a:pPr>
              <a:defRPr/>
            </a:pPr>
            <a:endParaRPr lang="en-US"/>
          </a:p>
        </p:txBody>
      </p:sp>
      <p:sp>
        <p:nvSpPr>
          <p:cNvPr id="76804" name="Rectangle 4"/>
          <p:cNvSpPr>
            <a:spLocks noGrp="1" noRot="1" noChangeAspect="1" noChangeArrowheads="1" noTextEdit="1"/>
          </p:cNvSpPr>
          <p:nvPr>
            <p:ph type="sldImg" idx="2"/>
          </p:nvPr>
        </p:nvSpPr>
        <p:spPr bwMode="auto">
          <a:xfrm>
            <a:off x="1028700" y="798513"/>
            <a:ext cx="5111750" cy="3833812"/>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977900" y="4870450"/>
            <a:ext cx="5211763" cy="4632325"/>
          </a:xfrm>
          <a:prstGeom prst="rect">
            <a:avLst/>
          </a:prstGeom>
          <a:noFill/>
          <a:ln w="12700">
            <a:noFill/>
            <a:miter lim="800000"/>
            <a:headEnd type="none" w="sm" len="sm"/>
            <a:tailEnd type="none" w="sm" len="sm"/>
          </a:ln>
          <a:effectLst/>
        </p:spPr>
        <p:txBody>
          <a:bodyPr vert="horz" wrap="square" lIns="96568" tIns="48285" rIns="96568" bIns="4828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9702" name="Rectangle 6"/>
          <p:cNvSpPr>
            <a:spLocks noGrp="1" noChangeArrowheads="1"/>
          </p:cNvSpPr>
          <p:nvPr>
            <p:ph type="ftr" sz="quarter" idx="4"/>
          </p:nvPr>
        </p:nvSpPr>
        <p:spPr bwMode="auto">
          <a:xfrm>
            <a:off x="0" y="9742488"/>
            <a:ext cx="3094038" cy="479425"/>
          </a:xfrm>
          <a:prstGeom prst="rect">
            <a:avLst/>
          </a:prstGeom>
          <a:noFill/>
          <a:ln w="12700">
            <a:noFill/>
            <a:miter lim="800000"/>
            <a:headEnd type="none" w="sm" len="sm"/>
            <a:tailEnd type="none" w="sm" len="sm"/>
          </a:ln>
          <a:effectLst/>
        </p:spPr>
        <p:txBody>
          <a:bodyPr vert="horz" wrap="square" lIns="96568" tIns="48285" rIns="96568" bIns="48285" numCol="1" anchor="b" anchorCtr="0" compatLnSpc="1">
            <a:prstTxWarp prst="textNoShape">
              <a:avLst/>
            </a:prstTxWarp>
          </a:bodyPr>
          <a:lstStyle>
            <a:lvl1pPr defTabSz="963613">
              <a:defRPr sz="1300" smtClean="0"/>
            </a:lvl1pPr>
          </a:lstStyle>
          <a:p>
            <a:pPr>
              <a:defRPr/>
            </a:pPr>
            <a:endParaRPr lang="en-US"/>
          </a:p>
        </p:txBody>
      </p:sp>
      <p:sp>
        <p:nvSpPr>
          <p:cNvPr id="29703" name="Rectangle 7"/>
          <p:cNvSpPr>
            <a:spLocks noGrp="1" noChangeArrowheads="1"/>
          </p:cNvSpPr>
          <p:nvPr>
            <p:ph type="sldNum" sz="quarter" idx="5"/>
          </p:nvPr>
        </p:nvSpPr>
        <p:spPr bwMode="auto">
          <a:xfrm>
            <a:off x="3989388" y="9742488"/>
            <a:ext cx="3097212" cy="479425"/>
          </a:xfrm>
          <a:prstGeom prst="rect">
            <a:avLst/>
          </a:prstGeom>
          <a:noFill/>
          <a:ln w="12700">
            <a:noFill/>
            <a:miter lim="800000"/>
            <a:headEnd type="none" w="sm" len="sm"/>
            <a:tailEnd type="none" w="sm" len="sm"/>
          </a:ln>
          <a:effectLst/>
        </p:spPr>
        <p:txBody>
          <a:bodyPr vert="horz" wrap="square" lIns="96568" tIns="48285" rIns="96568" bIns="48285" numCol="1" anchor="b" anchorCtr="0" compatLnSpc="1">
            <a:prstTxWarp prst="textNoShape">
              <a:avLst/>
            </a:prstTxWarp>
          </a:bodyPr>
          <a:lstStyle>
            <a:lvl1pPr algn="r" defTabSz="963613">
              <a:defRPr sz="1300" smtClean="0"/>
            </a:lvl1pPr>
          </a:lstStyle>
          <a:p>
            <a:pPr>
              <a:defRPr/>
            </a:pPr>
            <a:fld id="{5459B102-C4B4-42F1-94F9-B0D8C81FE4F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pitchFamily="-109"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pitchFamily="-109"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pitchFamily="-109"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pitchFamily="-109"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pitchFamily="-109"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youtube.com/watch?v=GT86iWiH2mI" TargetMode="External"/><Relationship Id="rId3" Type="http://schemas.openxmlformats.org/officeDocument/2006/relationships/hyperlink" Target="http://www.youtube.com/watch?v=UvYb4BLIAQw&amp;feature=related" TargetMode="External"/><Relationship Id="rId7" Type="http://schemas.openxmlformats.org/officeDocument/2006/relationships/hyperlink" Target="http://www.youtube.com/watch?v=esrNyIg_SMI"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www.youtube.com/watch?v=4IlLX5h-oWQ&amp;feature=related" TargetMode="External"/><Relationship Id="rId5" Type="http://schemas.openxmlformats.org/officeDocument/2006/relationships/hyperlink" Target="http://www.youtube.com/watch?v=l12FMqDvweQ" TargetMode="External"/><Relationship Id="rId4" Type="http://schemas.openxmlformats.org/officeDocument/2006/relationships/hyperlink" Target="http://www.youtube.com/watch?v=LR5mZqeDNtg&amp;feature=related" TargetMode="External"/><Relationship Id="rId9" Type="http://schemas.openxmlformats.org/officeDocument/2006/relationships/hyperlink" Target="http://www.youtube.com/watch?v=Wz3TEdLOcls&amp;feature=related"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w="9525"/>
        </p:spPr>
        <p:txBody>
          <a:bodyPr/>
          <a:lstStyle/>
          <a:p>
            <a:pPr marL="1144588" lvl="2" eaLnBrk="1" hangingPunct="1">
              <a:lnSpc>
                <a:spcPct val="90000"/>
              </a:lnSpc>
            </a:pPr>
            <a:r>
              <a:rPr lang="en-US" sz="4400" b="1" dirty="0" smtClean="0">
                <a:solidFill>
                  <a:schemeClr val="bg1"/>
                </a:solidFill>
                <a:latin typeface="Times New Roman" pitchFamily="-109" charset="0"/>
              </a:rPr>
              <a:t>Ads to load for lecture</a:t>
            </a:r>
          </a:p>
          <a:p>
            <a:pPr marL="1144588" lvl="2" eaLnBrk="1" hangingPunct="1">
              <a:lnSpc>
                <a:spcPct val="90000"/>
              </a:lnSpc>
            </a:pPr>
            <a:endParaRPr lang="en-US" sz="4400" b="1" dirty="0" smtClean="0">
              <a:solidFill>
                <a:schemeClr val="bg1"/>
              </a:solidFill>
              <a:latin typeface="Times New Roman" pitchFamily="-109" charset="0"/>
            </a:endParaRPr>
          </a:p>
          <a:p>
            <a:pPr marL="1144588" lvl="2" eaLnBrk="1" hangingPunct="1">
              <a:lnSpc>
                <a:spcPct val="90000"/>
              </a:lnSpc>
            </a:pPr>
            <a:r>
              <a:rPr lang="en-US" sz="4400" b="1" dirty="0" smtClean="0">
                <a:solidFill>
                  <a:schemeClr val="bg1"/>
                </a:solidFill>
                <a:latin typeface="Times New Roman" pitchFamily="-109" charset="0"/>
              </a:rPr>
              <a:t>Thai life Insurance</a:t>
            </a:r>
          </a:p>
          <a:p>
            <a:pPr marL="1601788" lvl="3" indent="-228600" eaLnBrk="1" hangingPunct="1">
              <a:lnSpc>
                <a:spcPct val="90000"/>
              </a:lnSpc>
            </a:pPr>
            <a:r>
              <a:rPr lang="en-US" sz="4000" dirty="0" smtClean="0">
                <a:solidFill>
                  <a:schemeClr val="bg1"/>
                </a:solidFill>
                <a:latin typeface="Times New Roman" pitchFamily="-109" charset="0"/>
                <a:hlinkClick r:id="rId3"/>
              </a:rPr>
              <a:t>http://www.youtube.com/watch?v=UvYb4BLIAQw&amp;feature=related</a:t>
            </a:r>
            <a:endParaRPr lang="en-US" sz="4000" dirty="0" smtClean="0">
              <a:solidFill>
                <a:schemeClr val="bg1"/>
              </a:solidFill>
              <a:latin typeface="Times New Roman" pitchFamily="-109" charset="0"/>
            </a:endParaRPr>
          </a:p>
          <a:p>
            <a:pPr marL="1601788" lvl="3" indent="-228600" eaLnBrk="1" hangingPunct="1">
              <a:lnSpc>
                <a:spcPct val="90000"/>
              </a:lnSpc>
            </a:pPr>
            <a:r>
              <a:rPr lang="en-US" sz="4000" dirty="0" smtClean="0">
                <a:solidFill>
                  <a:schemeClr val="bg1"/>
                </a:solidFill>
                <a:latin typeface="Times New Roman" pitchFamily="-109" charset="0"/>
                <a:hlinkClick r:id="rId4"/>
              </a:rPr>
              <a:t>http://www.youtube.com/watch?v=LR5mZqeDNtg&amp;feature=related</a:t>
            </a:r>
            <a:endParaRPr lang="en-US" sz="4000" dirty="0" smtClean="0">
              <a:solidFill>
                <a:schemeClr val="bg1"/>
              </a:solidFill>
              <a:latin typeface="Times New Roman" pitchFamily="-109" charset="0"/>
            </a:endParaRPr>
          </a:p>
          <a:p>
            <a:pPr marL="1144588" lvl="2" eaLnBrk="1" hangingPunct="1">
              <a:lnSpc>
                <a:spcPct val="90000"/>
              </a:lnSpc>
            </a:pPr>
            <a:endParaRPr lang="en-US" sz="1400" b="1" dirty="0" smtClean="0">
              <a:solidFill>
                <a:schemeClr val="bg1"/>
              </a:solidFill>
              <a:latin typeface="Times New Roman" pitchFamily="-109" charset="0"/>
              <a:hlinkClick r:id="rId5"/>
            </a:endParaRPr>
          </a:p>
          <a:p>
            <a:pPr marL="1144588" lvl="2" eaLnBrk="1" hangingPunct="1">
              <a:lnSpc>
                <a:spcPct val="90000"/>
              </a:lnSpc>
            </a:pPr>
            <a:endParaRPr lang="en-US" sz="1400" b="1" dirty="0" smtClean="0">
              <a:solidFill>
                <a:schemeClr val="bg1"/>
              </a:solidFill>
              <a:latin typeface="Times New Roman" pitchFamily="-109" charset="0"/>
              <a:hlinkClick r:id="rId6"/>
            </a:endParaRPr>
          </a:p>
          <a:p>
            <a:pPr marL="1144588" lvl="2" eaLnBrk="1" hangingPunct="1">
              <a:lnSpc>
                <a:spcPct val="90000"/>
              </a:lnSpc>
            </a:pPr>
            <a:r>
              <a:rPr lang="en-US" sz="1400" b="1" dirty="0" smtClean="0">
                <a:solidFill>
                  <a:schemeClr val="bg1"/>
                </a:solidFill>
                <a:latin typeface="Times New Roman" pitchFamily="-109" charset="0"/>
                <a:hlinkClick r:id="rId6"/>
              </a:rPr>
              <a:t>http://www.youtube.com/watch?v=4IlLX5h-oWQ&amp;feature=related</a:t>
            </a:r>
            <a:r>
              <a:rPr lang="en-US" sz="1400" b="1" dirty="0" smtClean="0">
                <a:solidFill>
                  <a:schemeClr val="bg1"/>
                </a:solidFill>
                <a:latin typeface="Times New Roman" pitchFamily="-109" charset="0"/>
              </a:rPr>
              <a:t> </a:t>
            </a:r>
          </a:p>
          <a:p>
            <a:pPr marL="1144588" lvl="2" eaLnBrk="1" hangingPunct="1">
              <a:lnSpc>
                <a:spcPct val="90000"/>
              </a:lnSpc>
            </a:pPr>
            <a:r>
              <a:rPr lang="en-US" sz="1400" b="1" dirty="0" smtClean="0">
                <a:solidFill>
                  <a:schemeClr val="bg1"/>
                </a:solidFill>
                <a:latin typeface="Times New Roman" pitchFamily="-109" charset="0"/>
              </a:rPr>
              <a:t>Seatbelt</a:t>
            </a:r>
            <a:endParaRPr lang="en-AU" sz="1400" b="1" dirty="0" smtClean="0">
              <a:solidFill>
                <a:schemeClr val="bg1"/>
              </a:solidFill>
              <a:latin typeface="Times New Roman" pitchFamily="-109" charset="0"/>
            </a:endParaRPr>
          </a:p>
          <a:p>
            <a:pPr marL="773113" lvl="1" indent="-296863" eaLnBrk="1" hangingPunct="1">
              <a:lnSpc>
                <a:spcPct val="90000"/>
              </a:lnSpc>
            </a:pPr>
            <a:endParaRPr lang="en-US" b="1" dirty="0" smtClean="0">
              <a:solidFill>
                <a:schemeClr val="bg1"/>
              </a:solidFill>
              <a:latin typeface="Times New Roman" pitchFamily="-109" charset="0"/>
            </a:endParaRPr>
          </a:p>
          <a:p>
            <a:pPr marL="773113" lvl="1" indent="-296863" eaLnBrk="1" hangingPunct="1">
              <a:lnSpc>
                <a:spcPct val="90000"/>
              </a:lnSpc>
            </a:pPr>
            <a:r>
              <a:rPr lang="en-US" b="1" dirty="0" smtClean="0">
                <a:solidFill>
                  <a:schemeClr val="bg1"/>
                </a:solidFill>
                <a:latin typeface="Times New Roman" pitchFamily="-109" charset="0"/>
              </a:rPr>
              <a:t>H</a:t>
            </a:r>
            <a:r>
              <a:rPr lang="en-AU" b="1" dirty="0" smtClean="0">
                <a:solidFill>
                  <a:schemeClr val="bg1"/>
                </a:solidFill>
                <a:latin typeface="Times New Roman" pitchFamily="-109" charset="0"/>
              </a:rPr>
              <a:t>umo</a:t>
            </a:r>
            <a:r>
              <a:rPr lang="en-US" b="1" dirty="0" smtClean="0">
                <a:solidFill>
                  <a:schemeClr val="bg1"/>
                </a:solidFill>
                <a:latin typeface="Times New Roman" pitchFamily="-109" charset="0"/>
              </a:rPr>
              <a:t>u</a:t>
            </a:r>
            <a:r>
              <a:rPr lang="en-AU" b="1" dirty="0" smtClean="0">
                <a:solidFill>
                  <a:schemeClr val="bg1"/>
                </a:solidFill>
                <a:latin typeface="Times New Roman" pitchFamily="-109" charset="0"/>
              </a:rPr>
              <a:t>r</a:t>
            </a:r>
            <a:r>
              <a:rPr lang="en-US" b="1" dirty="0" smtClean="0">
                <a:solidFill>
                  <a:schemeClr val="bg1"/>
                </a:solidFill>
                <a:latin typeface="Times New Roman" pitchFamily="-109" charset="0"/>
              </a:rPr>
              <a:t> </a:t>
            </a:r>
          </a:p>
          <a:p>
            <a:pPr marL="1144588" lvl="2" eaLnBrk="1" hangingPunct="1">
              <a:lnSpc>
                <a:spcPct val="90000"/>
              </a:lnSpc>
            </a:pPr>
            <a:endParaRPr lang="en-AU" sz="1400" b="1" dirty="0" smtClean="0">
              <a:solidFill>
                <a:schemeClr val="bg1"/>
              </a:solidFill>
              <a:latin typeface="Times New Roman" pitchFamily="-109" charset="0"/>
            </a:endParaRPr>
          </a:p>
          <a:p>
            <a:pPr marL="1144588" lvl="2" eaLnBrk="1" hangingPunct="1">
              <a:lnSpc>
                <a:spcPct val="90000"/>
              </a:lnSpc>
            </a:pPr>
            <a:r>
              <a:rPr lang="en-AU" sz="1400" b="1" dirty="0" smtClean="0">
                <a:solidFill>
                  <a:schemeClr val="bg1"/>
                </a:solidFill>
                <a:latin typeface="Times New Roman" pitchFamily="-109" charset="0"/>
              </a:rPr>
              <a:t>Beer brands </a:t>
            </a:r>
          </a:p>
          <a:p>
            <a:pPr marL="1144588" lvl="2" eaLnBrk="1" hangingPunct="1">
              <a:lnSpc>
                <a:spcPct val="90000"/>
              </a:lnSpc>
            </a:pPr>
            <a:r>
              <a:rPr lang="en-AU" sz="1400" b="1" dirty="0" smtClean="0">
                <a:solidFill>
                  <a:schemeClr val="bg1"/>
                </a:solidFill>
                <a:latin typeface="Times New Roman" pitchFamily="-109" charset="0"/>
                <a:hlinkClick r:id="rId7"/>
              </a:rPr>
              <a:t>http://www.youtube.com/watch?v=esrNyIg_SMI</a:t>
            </a:r>
            <a:r>
              <a:rPr lang="en-AU" sz="1400" b="1" dirty="0" smtClean="0">
                <a:solidFill>
                  <a:schemeClr val="bg1"/>
                </a:solidFill>
                <a:latin typeface="Times New Roman" pitchFamily="-109" charset="0"/>
              </a:rPr>
              <a:t> </a:t>
            </a:r>
          </a:p>
          <a:p>
            <a:pPr marL="1144588" lvl="2" eaLnBrk="1" hangingPunct="1">
              <a:lnSpc>
                <a:spcPct val="90000"/>
              </a:lnSpc>
            </a:pPr>
            <a:r>
              <a:rPr lang="en-AU" sz="1400" b="1" dirty="0" smtClean="0">
                <a:solidFill>
                  <a:schemeClr val="bg1"/>
                </a:solidFill>
                <a:latin typeface="Times New Roman" pitchFamily="-109" charset="0"/>
              </a:rPr>
              <a:t>Carlton</a:t>
            </a:r>
          </a:p>
          <a:p>
            <a:pPr marL="1144588" lvl="2"/>
            <a:endParaRPr lang="en-US" sz="1400" b="1" dirty="0" smtClean="0">
              <a:solidFill>
                <a:schemeClr val="bg1"/>
              </a:solidFill>
              <a:latin typeface="Times New Roman" pitchFamily="-109" charset="0"/>
              <a:hlinkClick r:id="rId8"/>
            </a:endParaRPr>
          </a:p>
          <a:p>
            <a:pPr marL="1144588" lvl="2"/>
            <a:r>
              <a:rPr lang="en-US" sz="1400" b="1" dirty="0" smtClean="0">
                <a:solidFill>
                  <a:schemeClr val="bg1"/>
                </a:solidFill>
                <a:latin typeface="Times New Roman" pitchFamily="-109" charset="0"/>
                <a:hlinkClick r:id="rId8"/>
              </a:rPr>
              <a:t>http://www.youtube.com/watch?v=GT86iWiH2mI</a:t>
            </a:r>
            <a:r>
              <a:rPr lang="en-US" sz="1400" b="1" dirty="0" smtClean="0">
                <a:solidFill>
                  <a:schemeClr val="bg1"/>
                </a:solidFill>
                <a:latin typeface="Times New Roman" pitchFamily="-109" charset="0"/>
              </a:rPr>
              <a:t> </a:t>
            </a:r>
          </a:p>
          <a:p>
            <a:pPr marL="1144588" lvl="2"/>
            <a:r>
              <a:rPr lang="en-US" sz="1400" b="1" dirty="0" smtClean="0">
                <a:solidFill>
                  <a:schemeClr val="bg1"/>
                </a:solidFill>
                <a:latin typeface="Times New Roman" pitchFamily="-109" charset="0"/>
              </a:rPr>
              <a:t>Learn English</a:t>
            </a:r>
          </a:p>
          <a:p>
            <a:endParaRPr lang="en-AU" b="1" dirty="0" smtClean="0">
              <a:solidFill>
                <a:schemeClr val="bg1"/>
              </a:solidFill>
              <a:latin typeface="Times New Roman" pitchFamily="-109" charset="0"/>
            </a:endParaRPr>
          </a:p>
          <a:p>
            <a:pPr marL="1144588" lvl="2" eaLnBrk="1" hangingPunct="1">
              <a:lnSpc>
                <a:spcPct val="90000"/>
              </a:lnSpc>
            </a:pPr>
            <a:endParaRPr lang="en-US" sz="1400" b="1" dirty="0" smtClean="0">
              <a:solidFill>
                <a:schemeClr val="bg1"/>
              </a:solidFill>
              <a:latin typeface="Times New Roman" pitchFamily="-109" charset="0"/>
            </a:endParaRPr>
          </a:p>
          <a:p>
            <a:pPr marL="1144588" lvl="2" eaLnBrk="1" hangingPunct="1">
              <a:lnSpc>
                <a:spcPct val="90000"/>
              </a:lnSpc>
            </a:pPr>
            <a:r>
              <a:rPr lang="en-US" sz="1400" b="1" dirty="0" smtClean="0">
                <a:solidFill>
                  <a:schemeClr val="bg1"/>
                </a:solidFill>
                <a:latin typeface="Times New Roman" pitchFamily="-109" charset="0"/>
                <a:hlinkClick r:id="rId9"/>
              </a:rPr>
              <a:t>http://www.youtube.com/watch?v=Wz3TEdLOcls&amp;feature=related</a:t>
            </a:r>
            <a:r>
              <a:rPr lang="en-US" sz="1400" b="1" dirty="0" smtClean="0">
                <a:solidFill>
                  <a:schemeClr val="bg1"/>
                </a:solidFill>
                <a:latin typeface="Times New Roman" pitchFamily="-109" charset="0"/>
              </a:rPr>
              <a:t> </a:t>
            </a:r>
          </a:p>
          <a:p>
            <a:pPr marL="1144588" lvl="2" eaLnBrk="1" hangingPunct="1">
              <a:lnSpc>
                <a:spcPct val="90000"/>
              </a:lnSpc>
            </a:pPr>
            <a:r>
              <a:rPr lang="en-US" sz="1400" b="1" dirty="0" smtClean="0">
                <a:solidFill>
                  <a:schemeClr val="bg1"/>
                </a:solidFill>
                <a:latin typeface="Times New Roman" pitchFamily="-109" charset="0"/>
              </a:rPr>
              <a:t>Pepsi vs. Coke</a:t>
            </a:r>
          </a:p>
          <a:p>
            <a:pPr marL="1144588" lvl="2" eaLnBrk="1" hangingPunct="1">
              <a:lnSpc>
                <a:spcPct val="90000"/>
              </a:lnSpc>
            </a:pPr>
            <a:endParaRPr lang="en-AU" sz="1400" b="1" dirty="0" smtClean="0">
              <a:solidFill>
                <a:schemeClr val="bg1"/>
              </a:solidFill>
              <a:latin typeface="Times New Roman" pitchFamily="-109" charset="0"/>
            </a:endParaRPr>
          </a:p>
          <a:p>
            <a:pPr marL="1144588" lvl="2" eaLnBrk="1" hangingPunct="1">
              <a:lnSpc>
                <a:spcPct val="90000"/>
              </a:lnSpc>
            </a:pPr>
            <a:endParaRPr lang="en-US" sz="1400" dirty="0" smtClean="0">
              <a:solidFill>
                <a:schemeClr val="bg1"/>
              </a:solidFill>
              <a:latin typeface="Times New Roman" pitchFamily="-109" charset="0"/>
            </a:endParaRPr>
          </a:p>
        </p:txBody>
      </p:sp>
      <p:sp>
        <p:nvSpPr>
          <p:cNvPr id="77828" name="Slide Number Placeholder 3"/>
          <p:cNvSpPr>
            <a:spLocks noGrp="1"/>
          </p:cNvSpPr>
          <p:nvPr>
            <p:ph type="sldNum" sz="quarter" idx="5"/>
          </p:nvPr>
        </p:nvSpPr>
        <p:spPr>
          <a:noFill/>
        </p:spPr>
        <p:txBody>
          <a:bodyPr/>
          <a:lstStyle/>
          <a:p>
            <a:fld id="{DE9EFBE1-9654-47DD-BF8B-CC98E8F9AA53}"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7911D32A-E9ED-436C-9887-57A7C4979D75}" type="slidenum">
              <a:rPr lang="en-US"/>
              <a:pPr/>
              <a:t>11</a:t>
            </a:fld>
            <a:endParaRPr lang="en-US"/>
          </a:p>
        </p:txBody>
      </p:sp>
      <p:sp>
        <p:nvSpPr>
          <p:cNvPr id="87043" name="Rectangle 2"/>
          <p:cNvSpPr>
            <a:spLocks noGrp="1" noRot="1" noChangeAspect="1" noChangeArrowheads="1" noTextEdit="1"/>
          </p:cNvSpPr>
          <p:nvPr>
            <p:ph type="sldImg"/>
          </p:nvPr>
        </p:nvSpPr>
        <p:spPr>
          <a:xfrm>
            <a:off x="2174875" y="688975"/>
            <a:ext cx="2509838" cy="1882775"/>
          </a:xfrm>
          <a:ln/>
        </p:spPr>
      </p:sp>
      <p:sp>
        <p:nvSpPr>
          <p:cNvPr id="87044" name="Rectangle 3"/>
          <p:cNvSpPr>
            <a:spLocks noGrp="1" noChangeArrowheads="1"/>
          </p:cNvSpPr>
          <p:nvPr>
            <p:ph type="body" idx="1"/>
          </p:nvPr>
        </p:nvSpPr>
        <p:spPr>
          <a:xfrm>
            <a:off x="977900" y="2755900"/>
            <a:ext cx="5211763" cy="6600825"/>
          </a:xfrm>
          <a:noFill/>
          <a:ln w="9525"/>
        </p:spPr>
        <p:txBody>
          <a:bodyPr/>
          <a:lstStyle/>
          <a:p>
            <a:pPr eaLnBrk="1" hangingPunct="1"/>
            <a:r>
              <a:rPr lang="en-AU" smtClean="0">
                <a:latin typeface="Times New Roman" pitchFamily="-109" charset="0"/>
              </a:rPr>
              <a:t>Consumers can express a ‘feeling’ or emotion about a product or brand. </a:t>
            </a:r>
          </a:p>
          <a:p>
            <a:pPr eaLnBrk="1" hangingPunct="1"/>
            <a:endParaRPr lang="en-AU" smtClean="0">
              <a:latin typeface="Times New Roman" pitchFamily="-109" charset="0"/>
            </a:endParaRPr>
          </a:p>
          <a:p>
            <a:pPr eaLnBrk="1" hangingPunct="1"/>
            <a:r>
              <a:rPr lang="en-AU" smtClean="0">
                <a:latin typeface="Times New Roman" pitchFamily="-109" charset="0"/>
              </a:rPr>
              <a:t>A consumers affective component is their overall assessment of the attitude object. It is the extent to which the person rates the attitude object as favourable or unfavouable.  </a:t>
            </a:r>
          </a:p>
          <a:p>
            <a:pPr eaLnBrk="1" hangingPunct="1"/>
            <a:endParaRPr lang="en-AU" smtClean="0">
              <a:latin typeface="Times New Roman" pitchFamily="-109" charset="0"/>
            </a:endParaRPr>
          </a:p>
          <a:p>
            <a:pPr eaLnBrk="1" hangingPunct="1"/>
            <a:r>
              <a:rPr lang="en-AU" smtClean="0">
                <a:latin typeface="Times New Roman" pitchFamily="-109" charset="0"/>
              </a:rPr>
              <a:t>The emotionally charged state of an individual can enhance or amplify positive or negative experiences. FeelingS happiness, sadness, shame, disgust, anger, distress, guilt and surprise can affect your evaluation of an experience. </a:t>
            </a:r>
          </a:p>
          <a:p>
            <a:pPr eaLnBrk="1" hangingPunct="1"/>
            <a:endParaRPr lang="en-AU" smtClean="0">
              <a:latin typeface="Times New Roman" pitchFamily="-109" charset="0"/>
            </a:endParaRPr>
          </a:p>
          <a:p>
            <a:pPr eaLnBrk="1" hangingPunct="1"/>
            <a:r>
              <a:rPr lang="en-AU" smtClean="0">
                <a:latin typeface="Times New Roman" pitchFamily="-109" charset="0"/>
              </a:rPr>
              <a:t>for example you might have a feeling towards coke zero  ‘I like Coke Zero’ or ‘Coke Zero is a terrible drink’. </a:t>
            </a:r>
          </a:p>
          <a:p>
            <a:pPr eaLnBrk="1" hangingPunct="1"/>
            <a:endParaRPr lang="en-AU" smtClean="0">
              <a:latin typeface="Times New Roman" pitchFamily="-109" charset="0"/>
            </a:endParaRPr>
          </a:p>
          <a:p>
            <a:pPr eaLnBrk="1" hangingPunct="1"/>
            <a:r>
              <a:rPr lang="en-AU" smtClean="0">
                <a:latin typeface="Times New Roman" pitchFamily="-109" charset="0"/>
              </a:rPr>
              <a:t>These feelings can be based on previous experience or they may be based on assessment of the cognitive attributes: for example, they may feel that it is too strong and prefer a milder taste. </a:t>
            </a:r>
          </a:p>
          <a:p>
            <a:pPr eaLnBrk="1" hangingPunct="1"/>
            <a:endParaRPr lang="en-AU" smtClean="0">
              <a:latin typeface="Times New Roman" pitchFamily="-109" charset="0"/>
            </a:endParaRPr>
          </a:p>
          <a:p>
            <a:pPr eaLnBrk="1" hangingPunct="1"/>
            <a:r>
              <a:rPr lang="en-AU" smtClean="0">
                <a:latin typeface="Times New Roman" pitchFamily="-109" charset="0"/>
              </a:rPr>
              <a:t>Because of our unique experiences we react differently and this may be either a positive reaction or a negative reaction. In some situations our emotions or feelings attached to a belief will depend on the situation. </a:t>
            </a:r>
          </a:p>
          <a:p>
            <a:pPr eaLnBrk="1" hangingPunct="1"/>
            <a:r>
              <a:rPr lang="en-AU" smtClean="0">
                <a:latin typeface="Times New Roman" pitchFamily="-109" charset="0"/>
              </a:rPr>
              <a:t>A consumer might have the belief that coke zero has caffeine in it and attach the belief that caffeine keeps you awake. These beliefs may actually cause positive affect or feeling when you need to stay awake to finish an assignment on time or these beliefs may cause negative affect when you need to get up early in the morning for a presentation at 9 and you need to get to sleep.  </a:t>
            </a:r>
          </a:p>
          <a:p>
            <a:pPr eaLnBrk="1" hangingPunct="1"/>
            <a:endParaRPr lang="en-AU" smtClean="0">
              <a:latin typeface="Times New Roman" pitchFamily="-109" charset="0"/>
            </a:endParaRPr>
          </a:p>
          <a:p>
            <a:pPr eaLnBrk="1" hangingPunct="1"/>
            <a:r>
              <a:rPr lang="en-AU" smtClean="0">
                <a:latin typeface="Times New Roman" pitchFamily="-109" charset="0"/>
              </a:rPr>
              <a:t>Some feelings may have a cultural basis which means they are closely associated with cultural values: for example you cultural values might lead you to have the feeling that the caffeine in Coke is bad for children and they should only have it on very few occasions. </a:t>
            </a:r>
          </a:p>
          <a:p>
            <a:pPr eaLnBrk="1" hangingPunct="1"/>
            <a:endParaRPr lang="en-AU" smtClean="0">
              <a:latin typeface="Times New Roman" pitchFamily="-109" charset="0"/>
            </a:endParaRPr>
          </a:p>
          <a:p>
            <a:pPr eaLnBrk="1" hangingPunct="1"/>
            <a:endParaRPr lang="en-AU" smtClean="0">
              <a:latin typeface="Times New Roman" pitchFamily="-109"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B4993FC0-D94C-4647-8F5D-ABD522B6288A}" type="slidenum">
              <a:rPr lang="en-US"/>
              <a:pPr/>
              <a:t>12</a:t>
            </a:fld>
            <a:endParaRPr 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w="9525"/>
        </p:spPr>
        <p:txBody>
          <a:bodyPr/>
          <a:lstStyle/>
          <a:p>
            <a:pPr eaLnBrk="1" hangingPunct="1"/>
            <a:r>
              <a:rPr lang="en-AU" sz="1500" dirty="0" smtClean="0">
                <a:latin typeface="Times New Roman" pitchFamily="-109" charset="0"/>
              </a:rPr>
              <a:t>The final component of the tricomponent of attitudes is concerned with the likelihood or tendency that an individual will undertajke a specific action or behave in a particular way with regard to the attitude object.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It is important to realise that there are actually two aspects of behaviour: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The actual or observed behaviour, and the intended behaviour.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One method of assessing the behavioural component of attitude is to measure the intention to behave in a certain way.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Actual bahviour refelcts your intentions and your actual behaviour is influence by the situation that you are in.</a:t>
            </a:r>
          </a:p>
          <a:p>
            <a:pPr eaLnBrk="1" hangingPunct="1"/>
            <a:r>
              <a:rPr lang="en-AU" dirty="0" smtClean="0">
                <a:latin typeface="Times New Roman" pitchFamily="-109" charset="0"/>
              </a:rP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E1B658E-52EF-4C6F-AB9E-205CC82EA881}" type="slidenum">
              <a:rPr lang="en-US"/>
              <a:pPr/>
              <a:t>13</a:t>
            </a:fld>
            <a:endParaRPr lang="en-US"/>
          </a:p>
        </p:txBody>
      </p:sp>
      <p:sp>
        <p:nvSpPr>
          <p:cNvPr id="89091" name="Rectangle 3"/>
          <p:cNvSpPr>
            <a:spLocks noGrp="1" noChangeArrowheads="1"/>
          </p:cNvSpPr>
          <p:nvPr>
            <p:ph type="body" idx="1"/>
          </p:nvPr>
        </p:nvSpPr>
        <p:spPr>
          <a:xfrm>
            <a:off x="917575" y="909638"/>
            <a:ext cx="5213350" cy="6453187"/>
          </a:xfrm>
          <a:noFill/>
          <a:ln w="9525"/>
        </p:spPr>
        <p:txBody>
          <a:bodyPr/>
          <a:lstStyle/>
          <a:p>
            <a:pPr algn="just" eaLnBrk="1" hangingPunct="1"/>
            <a:r>
              <a:rPr lang="en-AU" smtClean="0">
                <a:solidFill>
                  <a:srgbClr val="000000"/>
                </a:solidFill>
                <a:latin typeface="Times New Roman" pitchFamily="-109" charset="0"/>
                <a:cs typeface="Times New Roman" pitchFamily="-109" charset="0"/>
              </a:rPr>
              <a:t>In general, all three components of an attitude tend to be consistent with each other. Hence, if marketing managers can influence one component, the other components may also be influenced. </a:t>
            </a:r>
          </a:p>
          <a:p>
            <a:pPr algn="just" eaLnBrk="1" hangingPunct="1"/>
            <a:endParaRPr lang="en-AU" smtClean="0">
              <a:latin typeface="Times New Roman" pitchFamily="-109" charset="0"/>
            </a:endParaRPr>
          </a:p>
          <a:p>
            <a:pPr algn="just" eaLnBrk="1" hangingPunct="1"/>
            <a:r>
              <a:rPr lang="en-AU" smtClean="0">
                <a:latin typeface="Times New Roman" pitchFamily="-109" charset="0"/>
              </a:rPr>
              <a:t>people are seen as reasonably rational and thoughtful and strive to make sense out of what they think, feel and do. The natural outcome of these cognitive efforts is to behave reasonably and rationally, cognitive consistency refers to people actively constructing and interpreting the world in order to make consistent what is inconsistent. </a:t>
            </a:r>
          </a:p>
          <a:p>
            <a:pPr algn="just" eaLnBrk="1" hangingPunct="1"/>
            <a:endParaRPr lang="en-AU" smtClean="0">
              <a:latin typeface="Times New Roman" pitchFamily="-109" charset="0"/>
              <a:cs typeface="Times New Roman" pitchFamily="-109" charset="0"/>
            </a:endParaRPr>
          </a:p>
          <a:p>
            <a:pPr algn="just" eaLnBrk="1" hangingPunct="1"/>
            <a:r>
              <a:rPr lang="en-AU" b="1" smtClean="0">
                <a:latin typeface="Times New Roman" pitchFamily="-109" charset="0"/>
              </a:rPr>
              <a:t>Cognitive dissonance</a:t>
            </a:r>
            <a:r>
              <a:rPr lang="en-AU" smtClean="0">
                <a:latin typeface="Times New Roman" pitchFamily="-109" charset="0"/>
              </a:rPr>
              <a:t> is an uncomfortable feeling caused by holding two contradictory ideas at the same time. </a:t>
            </a:r>
          </a:p>
          <a:p>
            <a:pPr algn="just" eaLnBrk="1" hangingPunct="1"/>
            <a:r>
              <a:rPr lang="en-AU" smtClean="0">
                <a:latin typeface="Times New Roman" pitchFamily="-109" charset="0"/>
              </a:rPr>
              <a:t>The "ideas" or "cognitions" in question can include attitudes and beliefs, and also the awareness of one's behvaiour. </a:t>
            </a:r>
          </a:p>
          <a:p>
            <a:pPr algn="just" eaLnBrk="1" hangingPunct="1"/>
            <a:r>
              <a:rPr lang="en-AU" smtClean="0">
                <a:latin typeface="Times New Roman" pitchFamily="-109" charset="0"/>
              </a:rPr>
              <a:t>The theory of cognitive dissonance proposes that people have a motivational drive to reduce dissonance by changing their attitudes, beliefs, and behaviors, or by justifying or rationalizing their attitudes, beliefs, and behaviors.</a:t>
            </a:r>
          </a:p>
          <a:p>
            <a:pPr algn="just" eaLnBrk="1" hangingPunct="1"/>
            <a:endParaRPr lang="en-AU" smtClean="0">
              <a:latin typeface="Times New Roman" pitchFamily="-109" charset="0"/>
            </a:endParaRPr>
          </a:p>
          <a:p>
            <a:pPr algn="just" eaLnBrk="1" hangingPunct="1"/>
            <a:r>
              <a:rPr lang="en-AU" smtClean="0">
                <a:latin typeface="Times New Roman" pitchFamily="-109" charset="0"/>
              </a:rPr>
              <a:t>The reason why people tend to be motivated to reduce or to try and avoid cognitive inconsistency or dissonance can be  possibly because people do not like the psychological uncomfortable state, such as feelings of embarrassment, failure or being wrong) this uncomfortable state prompts people to seek ways to reduce it.</a:t>
            </a:r>
          </a:p>
          <a:p>
            <a:pPr algn="just" eaLnBrk="1" hangingPunct="1"/>
            <a:endParaRPr lang="en-AU" smtClean="0">
              <a:solidFill>
                <a:srgbClr val="000000"/>
              </a:solidFill>
              <a:latin typeface="Times New Roman" pitchFamily="-109" charset="0"/>
              <a:cs typeface="Times New Roman" pitchFamily="-109" charset="0"/>
            </a:endParaRPr>
          </a:p>
          <a:p>
            <a:pPr algn="just" eaLnBrk="1" hangingPunct="1"/>
            <a:r>
              <a:rPr lang="en-AU" smtClean="0">
                <a:latin typeface="Times New Roman" pitchFamily="-109" charset="0"/>
              </a:rPr>
              <a:t>An example of cognitive dissonance is opposing the slaughter of animals and eating meat.</a:t>
            </a:r>
          </a:p>
          <a:p>
            <a:pPr algn="just" eaLnBrk="1" hangingPunct="1"/>
            <a:endParaRPr lang="en-AU" smtClean="0">
              <a:latin typeface="Times New Roman" pitchFamily="-109" charset="0"/>
            </a:endParaRPr>
          </a:p>
          <a:p>
            <a:pPr algn="just" eaLnBrk="1" hangingPunct="1"/>
            <a:r>
              <a:rPr lang="en-AU" smtClean="0">
                <a:latin typeface="Times New Roman" pitchFamily="-109" charset="0"/>
              </a:rPr>
              <a:t>Smokers tend to experience cognitive dissonance because it is widely accepted that cigarettes cause lung cancer, </a:t>
            </a:r>
          </a:p>
          <a:p>
            <a:pPr algn="just" eaLnBrk="1" hangingPunct="1"/>
            <a:r>
              <a:rPr lang="en-AU" smtClean="0">
                <a:latin typeface="Times New Roman" pitchFamily="-109" charset="0"/>
              </a:rPr>
              <a:t>yet virtually everyone wants to live a long and healthy life. </a:t>
            </a:r>
          </a:p>
          <a:p>
            <a:pPr algn="just" eaLnBrk="1" hangingPunct="1"/>
            <a:endParaRPr lang="en-AU" smtClean="0">
              <a:latin typeface="Times New Roman" pitchFamily="-109" charset="0"/>
            </a:endParaRPr>
          </a:p>
          <a:p>
            <a:pPr algn="just" eaLnBrk="1" hangingPunct="1"/>
            <a:r>
              <a:rPr lang="en-AU" smtClean="0">
                <a:latin typeface="Times New Roman" pitchFamily="-109" charset="0"/>
              </a:rPr>
              <a:t>In terms of the theory, the desire to live a long life is dissonant with the activity of doing something that will most likely shorten one's life. </a:t>
            </a:r>
          </a:p>
          <a:p>
            <a:pPr algn="just" eaLnBrk="1" hangingPunct="1"/>
            <a:r>
              <a:rPr lang="en-AU" smtClean="0">
                <a:latin typeface="Times New Roman" pitchFamily="-109" charset="0"/>
              </a:rPr>
              <a:t>The tension produced by these contradictory ideas can be reduced by quitting smoking, denying the evidence of lung cancer, or justifying one's smoking. </a:t>
            </a:r>
          </a:p>
          <a:p>
            <a:pPr algn="just" eaLnBrk="1" hangingPunct="1"/>
            <a:endParaRPr lang="en-AU" smtClean="0">
              <a:latin typeface="Times New Roman" pitchFamily="-109" charset="0"/>
            </a:endParaRPr>
          </a:p>
          <a:p>
            <a:pPr algn="just" eaLnBrk="1" hangingPunct="1"/>
            <a:r>
              <a:rPr lang="en-AU" smtClean="0">
                <a:latin typeface="Times New Roman" pitchFamily="-109" charset="0"/>
              </a:rPr>
              <a:t>For example, smokers could rationalize their behaviour by concluding that only a few smokers become ill, that it only happens to very heavy smokers, or that if smoking does not kill them, something else will.</a:t>
            </a:r>
          </a:p>
          <a:p>
            <a:pPr algn="just" eaLnBrk="1" hangingPunct="1"/>
            <a:r>
              <a:rPr lang="en-AU" smtClean="0">
                <a:latin typeface="Times New Roman" pitchFamily="-109" charset="0"/>
              </a:rPr>
              <a:t> </a:t>
            </a:r>
          </a:p>
          <a:p>
            <a:pPr algn="just" eaLnBrk="1" hangingPunct="1"/>
            <a:endParaRPr lang="en-AU" smtClean="0">
              <a:solidFill>
                <a:srgbClr val="000000"/>
              </a:solidFill>
              <a:latin typeface="Times New Roman" pitchFamily="-109" charset="0"/>
              <a:cs typeface="Times New Roman" pitchFamily="-109" charset="0"/>
            </a:endParaRPr>
          </a:p>
          <a:p>
            <a:pPr algn="just" eaLnBrk="1" hangingPunct="1"/>
            <a:endParaRPr lang="en-AU" smtClean="0">
              <a:solidFill>
                <a:srgbClr val="000000"/>
              </a:solidFill>
              <a:latin typeface="Times New Roman" pitchFamily="-109" charset="0"/>
              <a:cs typeface="Times New Roman" pitchFamily="-10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w="9525"/>
        </p:spPr>
        <p:txBody>
          <a:bodyPr/>
          <a:lstStyle/>
          <a:p>
            <a:pPr eaLnBrk="1" hangingPunct="1"/>
            <a:r>
              <a:rPr lang="en-AU" smtClean="0">
                <a:latin typeface="Times New Roman" pitchFamily="-109" charset="0"/>
              </a:rPr>
              <a:t>This diagram shows that all three components are consistent with each other: </a:t>
            </a:r>
          </a:p>
          <a:p>
            <a:pPr eaLnBrk="1" hangingPunct="1"/>
            <a:endParaRPr lang="en-AU" smtClean="0">
              <a:latin typeface="Times New Roman" pitchFamily="-109" charset="0"/>
            </a:endParaRPr>
          </a:p>
          <a:p>
            <a:pPr eaLnBrk="1" hangingPunct="1"/>
            <a:r>
              <a:rPr lang="en-AU" smtClean="0">
                <a:latin typeface="Times New Roman" pitchFamily="-109" charset="0"/>
              </a:rPr>
              <a:t>So a change in one attitude component tends to produce related changes in the other components. </a:t>
            </a:r>
          </a:p>
          <a:p>
            <a:pPr eaLnBrk="1" hangingPunct="1"/>
            <a:endParaRPr lang="en-AU" smtClean="0">
              <a:latin typeface="Times New Roman" pitchFamily="-109" charset="0"/>
            </a:endParaRPr>
          </a:p>
          <a:p>
            <a:pPr eaLnBrk="1" hangingPunct="1"/>
            <a:r>
              <a:rPr lang="en-AU" smtClean="0">
                <a:latin typeface="Times New Roman" pitchFamily="-109" charset="0"/>
              </a:rPr>
              <a:t>This tendency is the basis for a substantial amount of marketing strategy. </a:t>
            </a:r>
          </a:p>
          <a:p>
            <a:pPr eaLnBrk="1" hangingPunct="1"/>
            <a:endParaRPr lang="en-AU" smtClean="0">
              <a:latin typeface="Times New Roman" pitchFamily="-109" charset="0"/>
            </a:endParaRPr>
          </a:p>
          <a:p>
            <a:pPr eaLnBrk="1" hangingPunct="1"/>
            <a:r>
              <a:rPr lang="en-AU" smtClean="0">
                <a:latin typeface="Times New Roman" pitchFamily="-109" charset="0"/>
              </a:rPr>
              <a:t>Ultimately marketing managers are interested in changing people’s behaviour that is they are trying to encourage consumers to buy a certain product. </a:t>
            </a:r>
          </a:p>
          <a:p>
            <a:pPr eaLnBrk="1" hangingPunct="1"/>
            <a:endParaRPr lang="en-AU" smtClean="0">
              <a:latin typeface="Times New Roman" pitchFamily="-109" charset="0"/>
            </a:endParaRPr>
          </a:p>
        </p:txBody>
      </p:sp>
      <p:sp>
        <p:nvSpPr>
          <p:cNvPr id="90116" name="Slide Number Placeholder 3"/>
          <p:cNvSpPr>
            <a:spLocks noGrp="1"/>
          </p:cNvSpPr>
          <p:nvPr>
            <p:ph type="sldNum" sz="quarter" idx="5"/>
          </p:nvPr>
        </p:nvSpPr>
        <p:spPr>
          <a:noFill/>
        </p:spPr>
        <p:txBody>
          <a:bodyPr/>
          <a:lstStyle/>
          <a:p>
            <a:fld id="{A58EAB8A-EED4-49E3-B6DF-01939AEC7570}" type="slidenum">
              <a:rPr lang="en-US"/>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FC4E7A20-414E-471C-A961-2124592A8A89}" type="slidenum">
              <a:rPr lang="en-US"/>
              <a:pPr/>
              <a:t>15</a:t>
            </a:fld>
            <a:endParaRPr lang="en-US"/>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w="9525"/>
        </p:spPr>
        <p:txBody>
          <a:bodyPr/>
          <a:lstStyle/>
          <a:p>
            <a:pPr eaLnBrk="1" hangingPunct="1"/>
            <a:r>
              <a:rPr lang="en-AU" sz="1500" smtClean="0">
                <a:latin typeface="Times New Roman" pitchFamily="-109" charset="0"/>
              </a:rPr>
              <a:t>Because components of attitude are a very in the development of marketing strategy, it is really important to be able to measure each component.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w="9525"/>
        </p:spPr>
        <p:txBody>
          <a:bodyPr/>
          <a:lstStyle/>
          <a:p>
            <a:r>
              <a:rPr lang="en-AU" sz="1500" smtClean="0">
                <a:latin typeface="Times New Roman" pitchFamily="-109" charset="0"/>
              </a:rPr>
              <a:t>This is a way in which you can measure consumers’ cognitions or beliefs. </a:t>
            </a:r>
          </a:p>
          <a:p>
            <a:endParaRPr lang="en-AU" sz="1500" smtClean="0">
              <a:latin typeface="Times New Roman" pitchFamily="-109" charset="0"/>
            </a:endParaRPr>
          </a:p>
          <a:p>
            <a:r>
              <a:rPr lang="en-AU" sz="1500" smtClean="0">
                <a:latin typeface="Times New Roman" pitchFamily="-109" charset="0"/>
              </a:rPr>
              <a:t>This particular example shows the evaluation between consumers beliefs of cable internet versus dsl. </a:t>
            </a:r>
          </a:p>
          <a:p>
            <a:endParaRPr lang="en-AU" sz="1500" smtClean="0">
              <a:latin typeface="Times New Roman" pitchFamily="-109" charset="0"/>
            </a:endParaRPr>
          </a:p>
          <a:p>
            <a:r>
              <a:rPr lang="en-AU" sz="1500" smtClean="0">
                <a:latin typeface="Times New Roman" pitchFamily="-109" charset="0"/>
              </a:rPr>
              <a:t>You’ll see the list of attributes important in evaluating alternative internet. You’ll notice that the consumers belief in cable internet is more positive than that of dsl. Their belief in the speed is much stronger, and is believed to be very reliable. </a:t>
            </a:r>
          </a:p>
        </p:txBody>
      </p:sp>
      <p:sp>
        <p:nvSpPr>
          <p:cNvPr id="92164" name="Slide Number Placeholder 3"/>
          <p:cNvSpPr>
            <a:spLocks noGrp="1"/>
          </p:cNvSpPr>
          <p:nvPr>
            <p:ph type="sldNum" sz="quarter" idx="5"/>
          </p:nvPr>
        </p:nvSpPr>
        <p:spPr>
          <a:noFill/>
        </p:spPr>
        <p:txBody>
          <a:bodyPr/>
          <a:lstStyle/>
          <a:p>
            <a:fld id="{7CFF5C5A-5E46-48A6-B2A0-C81F6BEBCC8D}" type="slidenum">
              <a:rPr lang="en-US"/>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w="9525"/>
        </p:spPr>
        <p:txBody>
          <a:bodyPr/>
          <a:lstStyle/>
          <a:p>
            <a:r>
              <a:rPr lang="en-AU" sz="1500" smtClean="0">
                <a:latin typeface="Times New Roman" pitchFamily="-109" charset="0"/>
              </a:rPr>
              <a:t>This is another example comparing beliefs of two pocket digital organisers- a palm pilot and casio. </a:t>
            </a:r>
          </a:p>
          <a:p>
            <a:endParaRPr lang="en-AU" sz="1500" smtClean="0">
              <a:latin typeface="Times New Roman" pitchFamily="-109" charset="0"/>
            </a:endParaRPr>
          </a:p>
          <a:p>
            <a:r>
              <a:rPr lang="en-AU" sz="1500" smtClean="0">
                <a:latin typeface="Times New Roman" pitchFamily="-109" charset="0"/>
              </a:rPr>
              <a:t>According to this particular example, The palmpilot is believed to be the superior brand. The consumers beliefs in the attributes are more positive across all attributes evaluated on.  </a:t>
            </a:r>
          </a:p>
        </p:txBody>
      </p:sp>
      <p:sp>
        <p:nvSpPr>
          <p:cNvPr id="93188" name="Slide Number Placeholder 3"/>
          <p:cNvSpPr>
            <a:spLocks noGrp="1"/>
          </p:cNvSpPr>
          <p:nvPr>
            <p:ph type="sldNum" sz="quarter" idx="5"/>
          </p:nvPr>
        </p:nvSpPr>
        <p:spPr>
          <a:noFill/>
        </p:spPr>
        <p:txBody>
          <a:bodyPr/>
          <a:lstStyle/>
          <a:p>
            <a:fld id="{5730F582-775A-49F8-B994-F332E8AC2404}" type="slidenum">
              <a:rPr lang="en-US"/>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w="9525"/>
        </p:spPr>
        <p:txBody>
          <a:bodyPr/>
          <a:lstStyle/>
          <a:p>
            <a:r>
              <a:rPr lang="en-AU" sz="1500" smtClean="0">
                <a:latin typeface="Times New Roman" pitchFamily="-109" charset="0"/>
              </a:rPr>
              <a:t>Here is an example of how to measure the affective component of attitudes. </a:t>
            </a:r>
          </a:p>
          <a:p>
            <a:endParaRPr lang="en-AU" sz="1500" smtClean="0">
              <a:latin typeface="Times New Roman" pitchFamily="-109" charset="0"/>
            </a:endParaRPr>
          </a:p>
          <a:p>
            <a:r>
              <a:rPr lang="en-AU" sz="1500" smtClean="0">
                <a:latin typeface="Times New Roman" pitchFamily="-109" charset="0"/>
              </a:rPr>
              <a:t>This is measuring peoples feelings towards a product or service. In this example the feelings of Virgin airlines is compared to other airlines on 7-point bipolar scales- they are opposites. Bad/good, negative/positive, unpleasant/pleasant, unappealing/appealing.</a:t>
            </a:r>
          </a:p>
          <a:p>
            <a:endParaRPr lang="en-AU" smtClean="0">
              <a:latin typeface="Times New Roman" pitchFamily="-109" charset="0"/>
            </a:endParaRPr>
          </a:p>
          <a:p>
            <a:r>
              <a:rPr lang="en-AU" smtClean="0">
                <a:latin typeface="Times New Roman" pitchFamily="-109" charset="0"/>
              </a:rPr>
              <a:t> </a:t>
            </a:r>
          </a:p>
        </p:txBody>
      </p:sp>
      <p:sp>
        <p:nvSpPr>
          <p:cNvPr id="94212" name="Slide Number Placeholder 3"/>
          <p:cNvSpPr>
            <a:spLocks noGrp="1"/>
          </p:cNvSpPr>
          <p:nvPr>
            <p:ph type="sldNum" sz="quarter" idx="5"/>
          </p:nvPr>
        </p:nvSpPr>
        <p:spPr>
          <a:noFill/>
        </p:spPr>
        <p:txBody>
          <a:bodyPr/>
          <a:lstStyle/>
          <a:p>
            <a:fld id="{87CF0143-5CB3-489E-B718-3272B3FDC0C2}" type="slidenum">
              <a:rPr lang="en-US"/>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w="9525"/>
        </p:spPr>
        <p:txBody>
          <a:bodyPr/>
          <a:lstStyle/>
          <a:p>
            <a:r>
              <a:rPr lang="en-AU" sz="1500" smtClean="0">
                <a:latin typeface="Times New Roman" pitchFamily="-109" charset="0"/>
              </a:rPr>
              <a:t>Here is an example of measuring consumers feelings towards the actual flight experienced between sydney and brisbane. </a:t>
            </a:r>
          </a:p>
          <a:p>
            <a:endParaRPr lang="en-AU" sz="1500" smtClean="0">
              <a:latin typeface="Times New Roman" pitchFamily="-109" charset="0"/>
            </a:endParaRPr>
          </a:p>
          <a:p>
            <a:r>
              <a:rPr lang="en-AU" sz="1500" smtClean="0">
                <a:latin typeface="Times New Roman" pitchFamily="-109" charset="0"/>
              </a:rPr>
              <a:t>It measures consumers feelings on 5 point likert scales one end being very (other times you’ll see it as strongly agree with the statement) and the other end being not at all (sometimes you’ll see this as strongly disagree).</a:t>
            </a:r>
          </a:p>
          <a:p>
            <a:endParaRPr lang="en-AU" sz="1500" smtClean="0">
              <a:latin typeface="Times New Roman" pitchFamily="-109" charset="0"/>
            </a:endParaRPr>
          </a:p>
          <a:p>
            <a:r>
              <a:rPr lang="en-AU" sz="1500" smtClean="0">
                <a:latin typeface="Times New Roman" pitchFamily="-109" charset="0"/>
              </a:rPr>
              <a:t>They were tyring to find out both positive and negative feelings of their customers.</a:t>
            </a:r>
          </a:p>
        </p:txBody>
      </p:sp>
      <p:sp>
        <p:nvSpPr>
          <p:cNvPr id="95236" name="Slide Number Placeholder 3"/>
          <p:cNvSpPr>
            <a:spLocks noGrp="1"/>
          </p:cNvSpPr>
          <p:nvPr>
            <p:ph type="sldNum" sz="quarter" idx="5"/>
          </p:nvPr>
        </p:nvSpPr>
        <p:spPr>
          <a:noFill/>
        </p:spPr>
        <p:txBody>
          <a:bodyPr/>
          <a:lstStyle/>
          <a:p>
            <a:fld id="{D4879D44-77A8-4D3B-BC8C-D659F27176B2}"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w="9525"/>
        </p:spPr>
        <p:txBody>
          <a:bodyPr/>
          <a:lstStyle/>
          <a:p>
            <a:r>
              <a:rPr lang="en-AU" sz="1500" smtClean="0">
                <a:latin typeface="Times New Roman" pitchFamily="-109" charset="0"/>
              </a:rPr>
              <a:t>This is an example of how to measure consumer feelings towards the Newcastle knights website.</a:t>
            </a:r>
          </a:p>
          <a:p>
            <a:endParaRPr lang="en-AU" sz="1500" smtClean="0">
              <a:latin typeface="Times New Roman" pitchFamily="-109" charset="0"/>
            </a:endParaRPr>
          </a:p>
          <a:p>
            <a:r>
              <a:rPr lang="en-AU" sz="1500" smtClean="0">
                <a:latin typeface="Times New Roman" pitchFamily="-109" charset="0"/>
              </a:rPr>
              <a:t>It has statements to which the consumer can either strongly agree or strongly disagree.</a:t>
            </a:r>
          </a:p>
          <a:p>
            <a:endParaRPr lang="en-AU" smtClean="0">
              <a:latin typeface="Times New Roman" pitchFamily="-109" charset="0"/>
            </a:endParaRPr>
          </a:p>
        </p:txBody>
      </p:sp>
      <p:sp>
        <p:nvSpPr>
          <p:cNvPr id="96260" name="Slide Number Placeholder 3"/>
          <p:cNvSpPr>
            <a:spLocks noGrp="1"/>
          </p:cNvSpPr>
          <p:nvPr>
            <p:ph type="sldNum" sz="quarter" idx="5"/>
          </p:nvPr>
        </p:nvSpPr>
        <p:spPr>
          <a:noFill/>
        </p:spPr>
        <p:txBody>
          <a:bodyPr/>
          <a:lstStyle/>
          <a:p>
            <a:fld id="{955B471D-3920-486A-A7B3-DCA381E4E1C9}" type="slidenum">
              <a:rPr lang="en-US"/>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w="9525"/>
        </p:spPr>
        <p:txBody>
          <a:bodyPr/>
          <a:lstStyle/>
          <a:p>
            <a:pPr eaLnBrk="1" hangingPunct="1"/>
            <a:r>
              <a:rPr lang="en-AU" smtClean="0">
                <a:latin typeface="Times New Roman" pitchFamily="-109" charset="0"/>
              </a:rPr>
              <a:t>An attitude importantly is enduring and lasting - this means that an attitude towards something sticks with you for a long time and is very hard to change.</a:t>
            </a:r>
          </a:p>
          <a:p>
            <a:pPr eaLnBrk="1" hangingPunct="1"/>
            <a:endParaRPr lang="en-AU" smtClean="0">
              <a:latin typeface="Times New Roman" pitchFamily="-109" charset="0"/>
            </a:endParaRPr>
          </a:p>
          <a:p>
            <a:pPr eaLnBrk="1" hangingPunct="1"/>
            <a:r>
              <a:rPr lang="en-AU" smtClean="0">
                <a:latin typeface="Times New Roman" pitchFamily="-109" charset="0"/>
              </a:rPr>
              <a:t>Your attitude towards something is determined by a combination of your motivations, emotional, perceptual and cognitive processes.</a:t>
            </a:r>
          </a:p>
          <a:p>
            <a:pPr eaLnBrk="1" hangingPunct="1"/>
            <a:endParaRPr lang="en-AU" smtClean="0">
              <a:latin typeface="Times New Roman" pitchFamily="-109" charset="0"/>
            </a:endParaRPr>
          </a:p>
          <a:p>
            <a:pPr eaLnBrk="1" hangingPunct="1"/>
            <a:r>
              <a:rPr lang="en-AU" smtClean="0">
                <a:latin typeface="Times New Roman" pitchFamily="-109" charset="0"/>
              </a:rPr>
              <a:t>Attitudes are salient meaning that they are very important and have a deep meaning to you.</a:t>
            </a:r>
          </a:p>
          <a:p>
            <a:pPr eaLnBrk="1" hangingPunct="1"/>
            <a:endParaRPr lang="en-AU" smtClean="0">
              <a:latin typeface="Times New Roman" pitchFamily="-109" charset="0"/>
            </a:endParaRPr>
          </a:p>
          <a:p>
            <a:pPr eaLnBrk="1" hangingPunct="1"/>
            <a:r>
              <a:rPr lang="en-AU" smtClean="0">
                <a:latin typeface="Times New Roman" pitchFamily="-109" charset="0"/>
              </a:rPr>
              <a:t>Your attitude is learned. Over time and through experience. And because of your attitude towards something you will behave in a consistently favourable or unfavourable way to a given object.</a:t>
            </a:r>
          </a:p>
          <a:p>
            <a:pPr eaLnBrk="1" hangingPunct="1"/>
            <a:endParaRPr lang="en-AU" smtClean="0">
              <a:latin typeface="Times New Roman" pitchFamily="-109" charset="0"/>
            </a:endParaRPr>
          </a:p>
          <a:p>
            <a:pPr eaLnBrk="1" hangingPunct="1"/>
            <a:r>
              <a:rPr lang="en-AU" smtClean="0">
                <a:latin typeface="Times New Roman" pitchFamily="-109" charset="0"/>
              </a:rPr>
              <a:t>Attitudes can be either positive or negative, </a:t>
            </a:r>
          </a:p>
          <a:p>
            <a:pPr eaLnBrk="1" hangingPunct="1"/>
            <a:endParaRPr lang="en-AU" smtClean="0">
              <a:latin typeface="Times New Roman" pitchFamily="-109" charset="0"/>
            </a:endParaRPr>
          </a:p>
          <a:p>
            <a:pPr eaLnBrk="1" hangingPunct="1"/>
            <a:r>
              <a:rPr lang="en-AU" smtClean="0">
                <a:latin typeface="Times New Roman" pitchFamily="-109" charset="0"/>
              </a:rPr>
              <a:t>they differ in degrees of strength- they can be strong or weak, </a:t>
            </a:r>
          </a:p>
          <a:p>
            <a:pPr eaLnBrk="1" hangingPunct="1"/>
            <a:endParaRPr lang="en-AU" smtClean="0">
              <a:latin typeface="Times New Roman" pitchFamily="-109" charset="0"/>
            </a:endParaRPr>
          </a:p>
          <a:p>
            <a:pPr eaLnBrk="1" hangingPunct="1"/>
            <a:r>
              <a:rPr lang="en-AU" smtClean="0">
                <a:latin typeface="Times New Roman" pitchFamily="-109" charset="0"/>
              </a:rPr>
              <a:t>and they differ in the degree of confidence or the </a:t>
            </a:r>
            <a:r>
              <a:rPr lang="en-US" smtClean="0">
                <a:latin typeface="Times New Roman" pitchFamily="-109" charset="0"/>
              </a:rPr>
              <a:t>degree to which the consumer believes their attitude is ‘right’. If a consumer has great confidence that their attitude is right then their attitude is less resistant to change. Which makes it hard for marketers to develop a strategy to change their attitudes.</a:t>
            </a:r>
          </a:p>
          <a:p>
            <a:pPr eaLnBrk="1" hangingPunct="1"/>
            <a:endParaRPr lang="en-AU" smtClean="0">
              <a:latin typeface="Times New Roman" pitchFamily="-109" charset="0"/>
            </a:endParaRPr>
          </a:p>
        </p:txBody>
      </p:sp>
      <p:sp>
        <p:nvSpPr>
          <p:cNvPr id="78852" name="Slide Number Placeholder 3"/>
          <p:cNvSpPr>
            <a:spLocks noGrp="1"/>
          </p:cNvSpPr>
          <p:nvPr>
            <p:ph type="sldNum" sz="quarter" idx="5"/>
          </p:nvPr>
        </p:nvSpPr>
        <p:spPr>
          <a:noFill/>
        </p:spPr>
        <p:txBody>
          <a:bodyPr/>
          <a:lstStyle/>
          <a:p>
            <a:fld id="{528262E0-2810-4BAC-BBA5-53385870B165}"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w="9525"/>
        </p:spPr>
        <p:txBody>
          <a:bodyPr/>
          <a:lstStyle/>
          <a:p>
            <a:r>
              <a:rPr lang="en-AU" sz="1500" smtClean="0">
                <a:latin typeface="Times New Roman" pitchFamily="-109" charset="0"/>
              </a:rPr>
              <a:t>Here are examples of how to measure the behavioural component of attitudes. </a:t>
            </a:r>
          </a:p>
          <a:p>
            <a:endParaRPr lang="en-AU" sz="1500" smtClean="0">
              <a:latin typeface="Times New Roman" pitchFamily="-109" charset="0"/>
            </a:endParaRPr>
          </a:p>
          <a:p>
            <a:r>
              <a:rPr lang="en-AU" sz="1500" smtClean="0">
                <a:latin typeface="Times New Roman" pitchFamily="-109" charset="0"/>
              </a:rPr>
              <a:t>These examples attempt to measure the likelihood that an individual will purchase Old Spice aftershave. </a:t>
            </a:r>
          </a:p>
          <a:p>
            <a:endParaRPr lang="en-AU" smtClean="0">
              <a:latin typeface="Times New Roman" pitchFamily="-109" charset="0"/>
            </a:endParaRPr>
          </a:p>
          <a:p>
            <a:endParaRPr lang="en-AU" smtClean="0">
              <a:latin typeface="Times New Roman" pitchFamily="-109" charset="0"/>
            </a:endParaRPr>
          </a:p>
        </p:txBody>
      </p:sp>
      <p:sp>
        <p:nvSpPr>
          <p:cNvPr id="97284" name="Slide Number Placeholder 3"/>
          <p:cNvSpPr>
            <a:spLocks noGrp="1"/>
          </p:cNvSpPr>
          <p:nvPr>
            <p:ph type="sldNum" sz="quarter" idx="5"/>
          </p:nvPr>
        </p:nvSpPr>
        <p:spPr>
          <a:noFill/>
        </p:spPr>
        <p:txBody>
          <a:bodyPr/>
          <a:lstStyle/>
          <a:p>
            <a:fld id="{7B13FA85-B27B-4FC0-9D43-ED245102F2DC}" type="slidenum">
              <a:rPr lang="en-US"/>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xfrm>
            <a:off x="977900" y="4675188"/>
            <a:ext cx="5211763" cy="4632325"/>
          </a:xfrm>
          <a:noFill/>
          <a:ln w="9525"/>
        </p:spPr>
        <p:txBody>
          <a:bodyPr/>
          <a:lstStyle/>
          <a:p>
            <a:r>
              <a:rPr lang="en-US" sz="1500" smtClean="0">
                <a:latin typeface="Times New Roman" pitchFamily="-109" charset="0"/>
              </a:rPr>
              <a:t>Another </a:t>
            </a:r>
            <a:r>
              <a:rPr lang="en-AU" sz="1500" smtClean="0">
                <a:latin typeface="Times New Roman" pitchFamily="-109" charset="0"/>
              </a:rPr>
              <a:t>model that attempts to capture the underlying dimensions of an attitude, is the multiattribute model of attitudes. </a:t>
            </a:r>
          </a:p>
          <a:p>
            <a:endParaRPr lang="en-AU" sz="1500" smtClean="0">
              <a:latin typeface="Times New Roman" pitchFamily="-109" charset="0"/>
            </a:endParaRPr>
          </a:p>
          <a:p>
            <a:r>
              <a:rPr lang="en-AU" sz="1500" smtClean="0">
                <a:latin typeface="Times New Roman" pitchFamily="-109" charset="0"/>
              </a:rPr>
              <a:t>Since a consumer holds many beliefs, it may often be difficult to get down to a “bottom line” overall belief about whether an object such as McDonald’s is overall good or bad.  </a:t>
            </a:r>
          </a:p>
          <a:p>
            <a:endParaRPr lang="en-AU" sz="1500" smtClean="0">
              <a:latin typeface="Times New Roman" pitchFamily="-109" charset="0"/>
            </a:endParaRPr>
          </a:p>
          <a:p>
            <a:r>
              <a:rPr lang="en-AU" sz="1500" smtClean="0">
                <a:latin typeface="Times New Roman" pitchFamily="-109" charset="0"/>
              </a:rPr>
              <a:t>The model attempts to identify consumer perceptions and assessment of the key attributes or beliefs held with regard to the attitude object.</a:t>
            </a:r>
          </a:p>
          <a:p>
            <a:endParaRPr lang="en-AU" sz="1500" smtClean="0">
              <a:latin typeface="Times New Roman" pitchFamily="-109" charset="0"/>
            </a:endParaRPr>
          </a:p>
          <a:p>
            <a:r>
              <a:rPr lang="en-AU" sz="1500" smtClean="0">
                <a:latin typeface="Times New Roman" pitchFamily="-109" charset="0"/>
              </a:rPr>
              <a:t>The model measures consumers </a:t>
            </a:r>
          </a:p>
          <a:p>
            <a:pPr>
              <a:buFontTx/>
              <a:buAutoNum type="arabicPeriod"/>
            </a:pPr>
            <a:r>
              <a:rPr lang="en-US" sz="1500" smtClean="0">
                <a:latin typeface="Times New Roman" pitchFamily="-109" charset="0"/>
              </a:rPr>
              <a:t>Beliefs about an object’s attributes.</a:t>
            </a:r>
          </a:p>
          <a:p>
            <a:pPr>
              <a:buFontTx/>
              <a:buAutoNum type="arabicPeriod"/>
            </a:pPr>
            <a:r>
              <a:rPr lang="en-US" sz="1500" smtClean="0">
                <a:latin typeface="Times New Roman" pitchFamily="-109" charset="0"/>
              </a:rPr>
              <a:t>The Ideal performance levels for each attribute.</a:t>
            </a:r>
          </a:p>
          <a:p>
            <a:pPr>
              <a:buFontTx/>
              <a:buAutoNum type="arabicPeriod"/>
            </a:pPr>
            <a:r>
              <a:rPr lang="en-US" sz="1500" smtClean="0">
                <a:latin typeface="Times New Roman" pitchFamily="-109" charset="0"/>
              </a:rPr>
              <a:t>And the importance attached to each attribute.</a:t>
            </a:r>
          </a:p>
          <a:p>
            <a:endParaRPr lang="en-AU" sz="1500" smtClean="0">
              <a:latin typeface="Times New Roman" pitchFamily="-109" charset="0"/>
            </a:endParaRPr>
          </a:p>
          <a:p>
            <a:r>
              <a:rPr lang="en-AU" sz="1500" smtClean="0">
                <a:latin typeface="Times New Roman" pitchFamily="-109" charset="0"/>
              </a:rPr>
              <a:t>So the Multiattribute Model, (which is also sometimes known as the Fishbein Model) attempts to summarize overall attitudes into one score using an equation.</a:t>
            </a:r>
            <a:br>
              <a:rPr lang="en-AU" sz="1500" smtClean="0">
                <a:latin typeface="Times New Roman" pitchFamily="-109" charset="0"/>
              </a:rPr>
            </a:br>
            <a:endParaRPr lang="en-AU" sz="1500" smtClean="0">
              <a:latin typeface="Times New Roman" pitchFamily="-109" charset="0"/>
            </a:endParaRPr>
          </a:p>
          <a:p>
            <a:r>
              <a:rPr lang="en-AU" smtClean="0">
                <a:latin typeface="Times New Roman" pitchFamily="-109" charset="0"/>
              </a:rPr>
              <a:t/>
            </a:r>
            <a:br>
              <a:rPr lang="en-AU" smtClean="0">
                <a:latin typeface="Times New Roman" pitchFamily="-109" charset="0"/>
              </a:rPr>
            </a:br>
            <a:endParaRPr lang="en-US" smtClean="0">
              <a:latin typeface="Times New Roman" pitchFamily="-109" charset="0"/>
            </a:endParaRPr>
          </a:p>
        </p:txBody>
      </p:sp>
      <p:sp>
        <p:nvSpPr>
          <p:cNvPr id="98308" name="Slide Number Placeholder 3"/>
          <p:cNvSpPr>
            <a:spLocks noGrp="1"/>
          </p:cNvSpPr>
          <p:nvPr>
            <p:ph type="sldNum" sz="quarter" idx="5"/>
          </p:nvPr>
        </p:nvSpPr>
        <p:spPr>
          <a:noFill/>
        </p:spPr>
        <p:txBody>
          <a:bodyPr/>
          <a:lstStyle/>
          <a:p>
            <a:fld id="{D73228CA-FB7E-4472-A1A1-7FB602F38B73}" type="slidenum">
              <a:rPr lang="en-US"/>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1766888" y="615950"/>
            <a:ext cx="3702050" cy="2776538"/>
          </a:xfrm>
          <a:ln/>
        </p:spPr>
      </p:sp>
      <p:sp>
        <p:nvSpPr>
          <p:cNvPr id="99331" name="Notes Placeholder 2"/>
          <p:cNvSpPr>
            <a:spLocks noGrp="1"/>
          </p:cNvSpPr>
          <p:nvPr>
            <p:ph type="body" idx="1"/>
          </p:nvPr>
        </p:nvSpPr>
        <p:spPr>
          <a:xfrm>
            <a:off x="977900" y="3494088"/>
            <a:ext cx="5211763" cy="6008687"/>
          </a:xfrm>
          <a:noFill/>
          <a:ln w="9525"/>
        </p:spPr>
        <p:txBody>
          <a:bodyPr/>
          <a:lstStyle/>
          <a:p>
            <a:r>
              <a:rPr lang="en-AU" sz="1500" smtClean="0">
                <a:latin typeface="Times New Roman" pitchFamily="-109" charset="0"/>
              </a:rPr>
              <a:t>According to the model, a persons attitude towards any object is a function of their beliefs about the object and the implicit evaluative responses associated with those beliefs. </a:t>
            </a:r>
          </a:p>
          <a:p>
            <a:endParaRPr lang="en-AU" sz="1500" smtClean="0">
              <a:latin typeface="Times New Roman" pitchFamily="-109" charset="0"/>
            </a:endParaRPr>
          </a:p>
          <a:p>
            <a:r>
              <a:rPr lang="en-AU" sz="1500" smtClean="0">
                <a:latin typeface="Times New Roman" pitchFamily="-109" charset="0"/>
              </a:rPr>
              <a:t>That is, for each belief, we take the strength or importance (Bi) of that belief and multiply it with its evaluation (Ei) whether it is a good or bad belief.  </a:t>
            </a:r>
          </a:p>
          <a:p>
            <a:endParaRPr lang="en-AU" sz="1500" smtClean="0">
              <a:latin typeface="Times New Roman" pitchFamily="-109" charset="0"/>
            </a:endParaRPr>
          </a:p>
          <a:p>
            <a:r>
              <a:rPr lang="en-AU" sz="1500" smtClean="0">
                <a:latin typeface="Times New Roman" pitchFamily="-109" charset="0"/>
              </a:rPr>
              <a:t>For example, if a consumer believes that the taste of a beverage is moderately important, or a 4 on a scale from 1 to 7.  He or she believes that coffee tastes very good, or a 6 on a scale from 1 to 7.  Thus, the product here is 4 x 6=24.  </a:t>
            </a:r>
          </a:p>
          <a:p>
            <a:endParaRPr lang="en-AU" sz="1500" smtClean="0">
              <a:latin typeface="Times New Roman" pitchFamily="-109" charset="0"/>
            </a:endParaRPr>
          </a:p>
          <a:p>
            <a:r>
              <a:rPr lang="en-AU" sz="1500" smtClean="0">
                <a:latin typeface="Times New Roman" pitchFamily="-109" charset="0"/>
              </a:rPr>
              <a:t>On the other hand, he or she believes that the potential of a drink to stain is extremely important (7), and coffee fares moderately badly, at a score -4, on this attribute (since this is a negative belief, we now take negative numbers from -1 to -7, with -7 being worst).  </a:t>
            </a:r>
          </a:p>
          <a:p>
            <a:endParaRPr lang="en-AU" sz="1500" smtClean="0">
              <a:latin typeface="Times New Roman" pitchFamily="-109" charset="0"/>
            </a:endParaRPr>
          </a:p>
          <a:p>
            <a:r>
              <a:rPr lang="en-AU" sz="1500" smtClean="0">
                <a:latin typeface="Times New Roman" pitchFamily="-109" charset="0"/>
              </a:rPr>
              <a:t>Thus, we now have 7(-4)=-28.  Had these two beliefs been the only beliefs the consumer held, his or her total, or aggregated, attitude would have been 24+(-28)=-4.  In practice, of course, consumers tend to have many more beliefs that must each be added to obtain an accurate measurement.</a:t>
            </a:r>
          </a:p>
          <a:p>
            <a:endParaRPr lang="en-US" smtClean="0">
              <a:latin typeface="Times New Roman" pitchFamily="-109" charset="0"/>
            </a:endParaRPr>
          </a:p>
          <a:p>
            <a:endParaRPr lang="en-AU" smtClean="0">
              <a:latin typeface="Times New Roman" pitchFamily="-109" charset="0"/>
            </a:endParaRPr>
          </a:p>
        </p:txBody>
      </p:sp>
      <p:sp>
        <p:nvSpPr>
          <p:cNvPr id="99332" name="Slide Number Placeholder 3"/>
          <p:cNvSpPr>
            <a:spLocks noGrp="1"/>
          </p:cNvSpPr>
          <p:nvPr>
            <p:ph type="sldNum" sz="quarter" idx="5"/>
          </p:nvPr>
        </p:nvSpPr>
        <p:spPr>
          <a:noFill/>
        </p:spPr>
        <p:txBody>
          <a:bodyPr/>
          <a:lstStyle/>
          <a:p>
            <a:fld id="{32C064D9-E6A8-42F9-88BF-D813FE882A4B}" type="slidenum">
              <a:rPr lang="en-US"/>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xfrm>
            <a:off x="1754188" y="798513"/>
            <a:ext cx="3789362" cy="2843212"/>
          </a:xfrm>
          <a:ln/>
        </p:spPr>
      </p:sp>
      <p:sp>
        <p:nvSpPr>
          <p:cNvPr id="100355" name="Notes Placeholder 2"/>
          <p:cNvSpPr>
            <a:spLocks noGrp="1"/>
          </p:cNvSpPr>
          <p:nvPr>
            <p:ph type="body" idx="1"/>
          </p:nvPr>
        </p:nvSpPr>
        <p:spPr>
          <a:xfrm>
            <a:off x="977900" y="3789363"/>
            <a:ext cx="5211763" cy="5713412"/>
          </a:xfrm>
          <a:noFill/>
          <a:ln w="9525"/>
        </p:spPr>
        <p:txBody>
          <a:bodyPr/>
          <a:lstStyle/>
          <a:p>
            <a:pPr>
              <a:lnSpc>
                <a:spcPct val="90000"/>
              </a:lnSpc>
            </a:pPr>
            <a:r>
              <a:rPr lang="en-AU" sz="1500" smtClean="0">
                <a:latin typeface="Times New Roman" pitchFamily="-109" charset="0"/>
              </a:rPr>
              <a:t>In an effort to understand of advertising on consumer attitudes towards products or brands, a lot of attention has been paid to developing attitude towards the ad models.</a:t>
            </a:r>
          </a:p>
          <a:p>
            <a:pPr>
              <a:lnSpc>
                <a:spcPct val="90000"/>
              </a:lnSpc>
            </a:pPr>
            <a:endParaRPr lang="en-AU" sz="1500" smtClean="0">
              <a:latin typeface="Times New Roman" pitchFamily="-109" charset="0"/>
            </a:endParaRPr>
          </a:p>
          <a:p>
            <a:pPr>
              <a:lnSpc>
                <a:spcPct val="90000"/>
              </a:lnSpc>
            </a:pPr>
            <a:r>
              <a:rPr lang="en-US" sz="1500" smtClean="0">
                <a:latin typeface="Times New Roman" pitchFamily="-109" charset="0"/>
              </a:rPr>
              <a:t>Consumers form their feelings </a:t>
            </a:r>
            <a:r>
              <a:rPr lang="en-AU" sz="1500" smtClean="0">
                <a:latin typeface="Times New Roman" pitchFamily="-109" charset="0"/>
              </a:rPr>
              <a:t>(affects) </a:t>
            </a:r>
            <a:r>
              <a:rPr lang="en-US" sz="1500" smtClean="0">
                <a:latin typeface="Times New Roman" pitchFamily="-109" charset="0"/>
              </a:rPr>
              <a:t>and beliefs </a:t>
            </a:r>
            <a:r>
              <a:rPr lang="en-AU" sz="1500" smtClean="0">
                <a:latin typeface="Times New Roman" pitchFamily="-109" charset="0"/>
              </a:rPr>
              <a:t>(cognitions) </a:t>
            </a:r>
            <a:r>
              <a:rPr lang="en-US" sz="1500" smtClean="0">
                <a:latin typeface="Times New Roman" pitchFamily="-109" charset="0"/>
              </a:rPr>
              <a:t>about the object after exposure to an ad.</a:t>
            </a:r>
          </a:p>
          <a:p>
            <a:pPr>
              <a:lnSpc>
                <a:spcPct val="90000"/>
              </a:lnSpc>
            </a:pPr>
            <a:r>
              <a:rPr lang="en-US" sz="1500" smtClean="0">
                <a:latin typeface="Times New Roman" pitchFamily="-109" charset="0"/>
              </a:rPr>
              <a:t>	</a:t>
            </a:r>
          </a:p>
          <a:p>
            <a:pPr>
              <a:lnSpc>
                <a:spcPct val="90000"/>
              </a:lnSpc>
            </a:pPr>
            <a:r>
              <a:rPr lang="en-US" sz="1500" smtClean="0">
                <a:latin typeface="Times New Roman" pitchFamily="-109" charset="0"/>
              </a:rPr>
              <a:t>A consumers attitude toward the ad is their general liking or disliking for a particular advertising stimulus during a particular advertising exposure. </a:t>
            </a:r>
          </a:p>
          <a:p>
            <a:pPr>
              <a:lnSpc>
                <a:spcPct val="90000"/>
              </a:lnSpc>
            </a:pPr>
            <a:endParaRPr lang="en-US" sz="1500" smtClean="0">
              <a:latin typeface="Times New Roman" pitchFamily="-109" charset="0"/>
            </a:endParaRPr>
          </a:p>
          <a:p>
            <a:pPr>
              <a:lnSpc>
                <a:spcPct val="90000"/>
              </a:lnSpc>
            </a:pPr>
            <a:r>
              <a:rPr lang="en-US" sz="1500" smtClean="0">
                <a:latin typeface="Times New Roman" pitchFamily="-109" charset="0"/>
              </a:rPr>
              <a:t>Attitude towards the ad is important to marketers because it influences their attitude toward the brand. </a:t>
            </a:r>
          </a:p>
          <a:p>
            <a:pPr>
              <a:lnSpc>
                <a:spcPct val="90000"/>
              </a:lnSpc>
            </a:pPr>
            <a:endParaRPr lang="en-AU" sz="1500" smtClean="0">
              <a:latin typeface="Times New Roman" pitchFamily="-109" charset="0"/>
            </a:endParaRPr>
          </a:p>
          <a:p>
            <a:pPr>
              <a:lnSpc>
                <a:spcPct val="90000"/>
              </a:lnSpc>
            </a:pPr>
            <a:r>
              <a:rPr lang="en-AU" sz="1500" smtClean="0">
                <a:latin typeface="Times New Roman" pitchFamily="-109" charset="0"/>
              </a:rPr>
              <a:t>The affect transfer hypothesis has been tested for many years and has proven that consumer attitude towards an ad directly influences their attitude towards the brand advertised which directly influences their intent to purchase.</a:t>
            </a:r>
          </a:p>
          <a:p>
            <a:pPr>
              <a:lnSpc>
                <a:spcPct val="90000"/>
              </a:lnSpc>
            </a:pPr>
            <a:endParaRPr lang="en-AU" sz="1500" smtClean="0">
              <a:latin typeface="Times New Roman" pitchFamily="-109" charset="0"/>
            </a:endParaRPr>
          </a:p>
          <a:p>
            <a:pPr>
              <a:lnSpc>
                <a:spcPct val="90000"/>
              </a:lnSpc>
            </a:pPr>
            <a:r>
              <a:rPr lang="en-AU" sz="1500" smtClean="0">
                <a:latin typeface="Times New Roman" pitchFamily="-109" charset="0"/>
              </a:rPr>
              <a:t>So if you have a positive attitude towards the ad, this will lead to a positive attitude towards the brand which will lead to a greater likelihood that you will purchase the product and brand advertised. </a:t>
            </a:r>
          </a:p>
          <a:p>
            <a:pPr>
              <a:lnSpc>
                <a:spcPct val="90000"/>
              </a:lnSpc>
            </a:pPr>
            <a:endParaRPr lang="en-AU" smtClean="0">
              <a:latin typeface="Times New Roman" pitchFamily="-109" charset="0"/>
            </a:endParaRPr>
          </a:p>
          <a:p>
            <a:pPr>
              <a:lnSpc>
                <a:spcPct val="90000"/>
              </a:lnSpc>
            </a:pPr>
            <a:endParaRPr lang="en-AU" smtClean="0">
              <a:latin typeface="Times New Roman" pitchFamily="-109" charset="0"/>
            </a:endParaRPr>
          </a:p>
        </p:txBody>
      </p:sp>
      <p:sp>
        <p:nvSpPr>
          <p:cNvPr id="100356" name="Slide Number Placeholder 3"/>
          <p:cNvSpPr>
            <a:spLocks noGrp="1"/>
          </p:cNvSpPr>
          <p:nvPr>
            <p:ph type="sldNum" sz="quarter" idx="5"/>
          </p:nvPr>
        </p:nvSpPr>
        <p:spPr>
          <a:noFill/>
        </p:spPr>
        <p:txBody>
          <a:bodyPr/>
          <a:lstStyle/>
          <a:p>
            <a:fld id="{38A4D63C-30E6-482E-8E46-EF2AE83E746E}" type="slidenum">
              <a:rPr lang="en-US"/>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w="9525"/>
        </p:spPr>
        <p:txBody>
          <a:bodyPr/>
          <a:lstStyle/>
          <a:p>
            <a:r>
              <a:rPr lang="en-AU" sz="1500" smtClean="0">
                <a:latin typeface="Times New Roman" pitchFamily="-109" charset="0"/>
              </a:rPr>
              <a:t>Here is a model that shows how consumers judgement or cognitions about the ad influence their beliefs about the brand and how consumer feelings towards the ad influence their attitude towards the ad, </a:t>
            </a:r>
          </a:p>
          <a:p>
            <a:endParaRPr lang="en-AU" sz="1500" smtClean="0">
              <a:latin typeface="Times New Roman" pitchFamily="-109" charset="0"/>
            </a:endParaRPr>
          </a:p>
          <a:p>
            <a:r>
              <a:rPr lang="en-AU" sz="1500" smtClean="0">
                <a:latin typeface="Times New Roman" pitchFamily="-109" charset="0"/>
              </a:rPr>
              <a:t>consumer beliefs about the brand and attitude towards the ad influence their overall attitude towards the brand advertised. </a:t>
            </a:r>
          </a:p>
        </p:txBody>
      </p:sp>
      <p:sp>
        <p:nvSpPr>
          <p:cNvPr id="101380" name="Slide Number Placeholder 3"/>
          <p:cNvSpPr>
            <a:spLocks noGrp="1"/>
          </p:cNvSpPr>
          <p:nvPr>
            <p:ph type="sldNum" sz="quarter" idx="5"/>
          </p:nvPr>
        </p:nvSpPr>
        <p:spPr>
          <a:noFill/>
        </p:spPr>
        <p:txBody>
          <a:bodyPr/>
          <a:lstStyle/>
          <a:p>
            <a:fld id="{F2F68930-B373-417E-8165-3DA3721CD90B}" type="slidenum">
              <a:rPr lang="en-US"/>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1539875" y="798513"/>
            <a:ext cx="4084638" cy="3063875"/>
          </a:xfrm>
          <a:ln/>
        </p:spPr>
      </p:sp>
      <p:sp>
        <p:nvSpPr>
          <p:cNvPr id="102403" name="Rectangle 3"/>
          <p:cNvSpPr>
            <a:spLocks noGrp="1" noChangeArrowheads="1"/>
          </p:cNvSpPr>
          <p:nvPr>
            <p:ph type="body" idx="1"/>
          </p:nvPr>
        </p:nvSpPr>
        <p:spPr>
          <a:xfrm>
            <a:off x="977900" y="4010025"/>
            <a:ext cx="5211763" cy="4927600"/>
          </a:xfrm>
          <a:noFill/>
          <a:ln w="9525"/>
        </p:spPr>
        <p:txBody>
          <a:bodyPr/>
          <a:lstStyle/>
          <a:p>
            <a:r>
              <a:rPr lang="en-US" sz="1500" smtClean="0">
                <a:latin typeface="Times New Roman" pitchFamily="-109" charset="0"/>
              </a:rPr>
              <a:t>Diesel, the Italian clothing manufacturer, tried raising lots of controversy with their provocative advertising campaign,  called “Global Warming Ready”, which was launched at in 2007. </a:t>
            </a:r>
          </a:p>
          <a:p>
            <a:endParaRPr lang="en-US" sz="1500" smtClean="0">
              <a:latin typeface="Times New Roman" pitchFamily="-109" charset="0"/>
            </a:endParaRPr>
          </a:p>
          <a:p>
            <a:r>
              <a:rPr lang="en-US" sz="1500" smtClean="0">
                <a:latin typeface="Times New Roman" pitchFamily="-109" charset="0"/>
              </a:rPr>
              <a:t>A series of newspaper, magazine and billboard ads showed models posing in Diesel clothing in a world affected by raised water levels and temperatures.</a:t>
            </a:r>
          </a:p>
          <a:p>
            <a:endParaRPr lang="en-US" sz="1500" smtClean="0">
              <a:latin typeface="Times New Roman" pitchFamily="-109" charset="0"/>
            </a:endParaRPr>
          </a:p>
          <a:p>
            <a:r>
              <a:rPr lang="en-US" sz="1500" smtClean="0">
                <a:latin typeface="Times New Roman" pitchFamily="-109" charset="0"/>
              </a:rPr>
              <a:t>The Marketers at Diesel saw the “Global Warming Ready” campaign as consistent with Diesel’s tradition of generating attention and provoking discussion of serious societal issues with a tongue-in-cheek ironic voice. </a:t>
            </a:r>
          </a:p>
          <a:p>
            <a:endParaRPr lang="en-US" sz="1500" smtClean="0">
              <a:latin typeface="Times New Roman" pitchFamily="-109" charset="0"/>
            </a:endParaRPr>
          </a:p>
          <a:p>
            <a:r>
              <a:rPr lang="en-US" sz="1500" smtClean="0">
                <a:latin typeface="Times New Roman" pitchFamily="-109" charset="0"/>
              </a:rPr>
              <a:t>The “Global Warming Ready” campaigns portray the potential look of this new world while representing it in an aesthetically beautiful way. </a:t>
            </a:r>
          </a:p>
          <a:p>
            <a:endParaRPr lang="en-US" sz="1500" smtClean="0">
              <a:latin typeface="Times New Roman" pitchFamily="-109" charset="0"/>
            </a:endParaRPr>
          </a:p>
          <a:p>
            <a:r>
              <a:rPr lang="en-US" sz="1500" smtClean="0">
                <a:latin typeface="Times New Roman" pitchFamily="-109" charset="0"/>
              </a:rPr>
              <a:t>“The shocking effects of Global Warming are not immediately noticeable in the ads but are subtly revealed through details in the ads depicting ordinary scenes in a surreal, post-Global Warming world.”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w="9525"/>
        </p:spPr>
        <p:txBody>
          <a:bodyPr/>
          <a:lstStyle/>
          <a:p>
            <a:r>
              <a:rPr lang="en-US" sz="1500" smtClean="0">
                <a:latin typeface="Times New Roman" pitchFamily="-109" charset="0"/>
              </a:rPr>
              <a:t>THIS AD SHOWS a man and woman lounging on top of a New York City skyscraper, surrounded by the Atlantic Ocean that has inundated the city and covered all but the tops of tall buildings. </a:t>
            </a:r>
          </a:p>
          <a:p>
            <a:endParaRPr lang="en-AU" smtClean="0">
              <a:latin typeface="Times New Roman" pitchFamily="-109" charset="0"/>
            </a:endParaRPr>
          </a:p>
          <a:p>
            <a:endParaRPr lang="en-AU" smtClean="0">
              <a:latin typeface="Times New Roman" pitchFamily="-109" charset="0"/>
            </a:endParaRPr>
          </a:p>
          <a:p>
            <a:endParaRPr lang="en-US" smtClean="0">
              <a:latin typeface="Times New Roman" pitchFamily="-109"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w="9525"/>
        </p:spPr>
        <p:txBody>
          <a:bodyPr/>
          <a:lstStyle/>
          <a:p>
            <a:r>
              <a:rPr lang="en-US" sz="1500" smtClean="0">
                <a:latin typeface="Times New Roman" pitchFamily="-109" charset="0"/>
              </a:rPr>
              <a:t>THIS ad shows a Sandy desert overtaking the China Wall </a:t>
            </a:r>
          </a:p>
          <a:p>
            <a:endParaRPr lang="en-US" smtClean="0">
              <a:latin typeface="Times New Roman" pitchFamily="-109" charset="0"/>
            </a:endParaRPr>
          </a:p>
          <a:p>
            <a:endParaRPr lang="en-AU" smtClean="0">
              <a:latin typeface="Times New Roman" pitchFamily="-109"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w="9525"/>
        </p:spPr>
        <p:txBody>
          <a:bodyPr/>
          <a:lstStyle/>
          <a:p>
            <a:r>
              <a:rPr lang="en-US" sz="1500" smtClean="0">
                <a:latin typeface="Times New Roman" pitchFamily="-109" charset="0"/>
              </a:rPr>
              <a:t>This ad shows St. Mark’s Square in Venice filled with tropical birds rather than pigeons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w="9525"/>
        </p:spPr>
        <p:txBody>
          <a:bodyPr/>
          <a:lstStyle/>
          <a:p>
            <a:r>
              <a:rPr lang="en-US" sz="1500" smtClean="0">
                <a:latin typeface="Times New Roman" pitchFamily="-109" charset="0"/>
              </a:rPr>
              <a:t>This one shows the Eiffel Tower in Paris surrounded by the jungle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Notes Placeholder 2"/>
          <p:cNvSpPr>
            <a:spLocks noGrp="1"/>
          </p:cNvSpPr>
          <p:nvPr>
            <p:ph type="body" idx="1"/>
          </p:nvPr>
        </p:nvSpPr>
        <p:spPr>
          <a:xfrm>
            <a:off x="692150" y="541338"/>
            <a:ext cx="5940425" cy="9224962"/>
          </a:xfrm>
          <a:noFill/>
          <a:ln w="9525"/>
        </p:spPr>
        <p:txBody>
          <a:bodyPr/>
          <a:lstStyle/>
          <a:p>
            <a:pPr marL="454025" indent="-330200" eaLnBrk="1" hangingPunct="1">
              <a:lnSpc>
                <a:spcPct val="90000"/>
              </a:lnSpc>
              <a:spcBef>
                <a:spcPct val="0"/>
              </a:spcBef>
            </a:pPr>
            <a:r>
              <a:rPr lang="en-US" smtClean="0">
                <a:latin typeface="Times New Roman" pitchFamily="-109" charset="0"/>
              </a:rPr>
              <a:t>Another characteristic of attitudes is that they are </a:t>
            </a:r>
            <a:r>
              <a:rPr lang="en-AU" smtClean="0">
                <a:latin typeface="Times New Roman" pitchFamily="-109" charset="0"/>
              </a:rPr>
              <a:t>relatively consistent with the behaviour they reflect. For e.g. if I believe smoking is unhealthy I may try to stop smoking. But</a:t>
            </a:r>
          </a:p>
          <a:p>
            <a:pPr marL="454025" indent="-330200">
              <a:lnSpc>
                <a:spcPct val="80000"/>
              </a:lnSpc>
            </a:pPr>
            <a:endParaRPr lang="en-AU" smtClean="0">
              <a:latin typeface="Times New Roman" pitchFamily="-109" charset="0"/>
            </a:endParaRPr>
          </a:p>
          <a:p>
            <a:pPr marL="454025" indent="-330200">
              <a:lnSpc>
                <a:spcPct val="80000"/>
              </a:lnSpc>
            </a:pPr>
            <a:r>
              <a:rPr lang="en-AU" smtClean="0">
                <a:latin typeface="Times New Roman" pitchFamily="-109" charset="0"/>
              </a:rPr>
              <a:t>Consumers often don’t behave consistently with their attitudes</a:t>
            </a:r>
          </a:p>
          <a:p>
            <a:pPr marL="454025" indent="-330200">
              <a:lnSpc>
                <a:spcPct val="80000"/>
              </a:lnSpc>
            </a:pPr>
            <a:endParaRPr lang="en-AU" i="1" smtClean="0">
              <a:latin typeface="Times New Roman" pitchFamily="-109" charset="0"/>
            </a:endParaRPr>
          </a:p>
          <a:p>
            <a:pPr marL="454025" indent="-330200">
              <a:lnSpc>
                <a:spcPct val="80000"/>
              </a:lnSpc>
            </a:pPr>
            <a:r>
              <a:rPr lang="en-AU" i="1" smtClean="0">
                <a:latin typeface="Times New Roman" pitchFamily="-109" charset="0"/>
              </a:rPr>
              <a:t>One reason may be because they</a:t>
            </a:r>
            <a:r>
              <a:rPr lang="en-AU" smtClean="0">
                <a:latin typeface="Times New Roman" pitchFamily="-109" charset="0"/>
              </a:rPr>
              <a:t> may be unable to do so.  Although a 2</a:t>
            </a:r>
            <a:r>
              <a:rPr lang="en-AU" baseline="30000" smtClean="0">
                <a:latin typeface="Times New Roman" pitchFamily="-109" charset="0"/>
              </a:rPr>
              <a:t>nd</a:t>
            </a:r>
            <a:r>
              <a:rPr lang="en-AU" smtClean="0">
                <a:latin typeface="Times New Roman" pitchFamily="-109" charset="0"/>
              </a:rPr>
              <a:t> year uni student likes cars and would like to buy one, they may lack a driver’s license so they are unable to buy one. </a:t>
            </a:r>
          </a:p>
          <a:p>
            <a:pPr marL="454025" indent="-330200">
              <a:lnSpc>
                <a:spcPct val="80000"/>
              </a:lnSpc>
            </a:pPr>
            <a:endParaRPr lang="en-AU" i="1" smtClean="0">
              <a:latin typeface="Times New Roman" pitchFamily="-109" charset="0"/>
            </a:endParaRPr>
          </a:p>
          <a:p>
            <a:pPr marL="454025" indent="-330200">
              <a:lnSpc>
                <a:spcPct val="80000"/>
              </a:lnSpc>
            </a:pPr>
            <a:r>
              <a:rPr lang="en-AU" smtClean="0">
                <a:latin typeface="Times New Roman" pitchFamily="-109" charset="0"/>
              </a:rPr>
              <a:t>And Although the above student would like to buy a car on their 19</a:t>
            </a:r>
            <a:r>
              <a:rPr lang="en-AU" baseline="30000" smtClean="0">
                <a:latin typeface="Times New Roman" pitchFamily="-109" charset="0"/>
              </a:rPr>
              <a:t>th</a:t>
            </a:r>
            <a:r>
              <a:rPr lang="en-AU" smtClean="0">
                <a:latin typeface="Times New Roman" pitchFamily="-109" charset="0"/>
              </a:rPr>
              <a:t> or 20</a:t>
            </a:r>
            <a:r>
              <a:rPr lang="en-AU" baseline="30000" smtClean="0">
                <a:latin typeface="Times New Roman" pitchFamily="-109" charset="0"/>
              </a:rPr>
              <a:t>th</a:t>
            </a:r>
            <a:r>
              <a:rPr lang="en-AU" smtClean="0">
                <a:latin typeface="Times New Roman" pitchFamily="-109" charset="0"/>
              </a:rPr>
              <a:t> Birthday, they might rather have a computer, and they may only have money for one of the two. </a:t>
            </a:r>
          </a:p>
          <a:p>
            <a:pPr marL="454025" indent="-330200">
              <a:lnSpc>
                <a:spcPct val="80000"/>
              </a:lnSpc>
            </a:pPr>
            <a:endParaRPr lang="en-AU" i="1" smtClean="0">
              <a:latin typeface="Times New Roman" pitchFamily="-109" charset="0"/>
            </a:endParaRPr>
          </a:p>
          <a:p>
            <a:pPr marL="454025" indent="-330200">
              <a:lnSpc>
                <a:spcPct val="80000"/>
              </a:lnSpc>
            </a:pPr>
            <a:r>
              <a:rPr lang="en-AU" smtClean="0">
                <a:latin typeface="Times New Roman" pitchFamily="-109" charset="0"/>
              </a:rPr>
              <a:t>A student might think that smoking is relaxing and enjoyable, but since their friends think it’s disgusting, they don’t smoke. So social influence has an effect on why consumers may not behave consistently with their attitudes. </a:t>
            </a:r>
          </a:p>
          <a:p>
            <a:pPr marL="454025" indent="-330200">
              <a:lnSpc>
                <a:spcPct val="80000"/>
              </a:lnSpc>
            </a:pPr>
            <a:endParaRPr lang="en-AU" smtClean="0">
              <a:latin typeface="Times New Roman" pitchFamily="-109" charset="0"/>
            </a:endParaRPr>
          </a:p>
          <a:p>
            <a:pPr marL="454025" indent="-330200">
              <a:lnSpc>
                <a:spcPct val="80000"/>
              </a:lnSpc>
            </a:pPr>
            <a:r>
              <a:rPr lang="en-US" smtClean="0">
                <a:latin typeface="Times New Roman" pitchFamily="-109" charset="0"/>
              </a:rPr>
              <a:t>Our Attitudes are also affected by the situation. A situation may cause consumers to act inconsitently with their attitudes.  </a:t>
            </a:r>
          </a:p>
          <a:p>
            <a:pPr marL="454025" indent="-330200">
              <a:lnSpc>
                <a:spcPct val="80000"/>
              </a:lnSpc>
            </a:pPr>
            <a:r>
              <a:rPr lang="en-AU" smtClean="0">
                <a:latin typeface="Times New Roman" pitchFamily="-109" charset="0"/>
              </a:rPr>
              <a:t>When measuring attitudes, we must consider the situation in which the behaviour takes place or the relationship between attitudes and behaviour could be misinterpreted</a:t>
            </a:r>
          </a:p>
          <a:p>
            <a:pPr marL="757238" lvl="1" indent="-282575" eaLnBrk="1" hangingPunct="1">
              <a:lnSpc>
                <a:spcPct val="90000"/>
              </a:lnSpc>
              <a:buFont typeface="Wingdings" pitchFamily="-109" charset="2"/>
              <a:buChar char=""/>
            </a:pPr>
            <a:endParaRPr lang="en-AU" smtClean="0">
              <a:latin typeface="Times New Roman" pitchFamily="-109" charset="0"/>
            </a:endParaRPr>
          </a:p>
          <a:p>
            <a:pPr marL="757238" lvl="1" indent="-282575" eaLnBrk="1" hangingPunct="1">
              <a:lnSpc>
                <a:spcPct val="90000"/>
              </a:lnSpc>
              <a:buFont typeface="Wingdings" pitchFamily="-109" charset="2"/>
              <a:buChar char=""/>
            </a:pPr>
            <a:r>
              <a:rPr lang="en-AU" smtClean="0">
                <a:latin typeface="Times New Roman" pitchFamily="-109" charset="0"/>
              </a:rPr>
              <a:t>For e.g. My attitude towards station wagons now are different that I don’t have kids but when I do have kids maybe in the future my attitues towards station wagons will probably change.</a:t>
            </a:r>
            <a:endParaRPr lang="en-AU" i="1" smtClean="0">
              <a:latin typeface="Times New Roman" pitchFamily="-109" charset="0"/>
            </a:endParaRPr>
          </a:p>
          <a:p>
            <a:pPr marL="757238" lvl="1" indent="-282575" eaLnBrk="1" hangingPunct="1">
              <a:lnSpc>
                <a:spcPct val="90000"/>
              </a:lnSpc>
              <a:buFont typeface="Wingdings" pitchFamily="-109" charset="2"/>
              <a:buChar char=""/>
            </a:pPr>
            <a:endParaRPr lang="en-AU" smtClean="0">
              <a:latin typeface="Times New Roman" pitchFamily="-109" charset="0"/>
            </a:endParaRPr>
          </a:p>
          <a:p>
            <a:pPr marL="757238" lvl="1" indent="-282575" eaLnBrk="1" hangingPunct="1">
              <a:lnSpc>
                <a:spcPct val="90000"/>
              </a:lnSpc>
              <a:buFont typeface="Wingdings" pitchFamily="-109" charset="2"/>
              <a:buChar char=""/>
            </a:pPr>
            <a:r>
              <a:rPr lang="en-AU" smtClean="0">
                <a:latin typeface="Times New Roman" pitchFamily="-109" charset="0"/>
              </a:rPr>
              <a:t>My attitude towards MACCAS is very negative, but when I’m on the road travelling it is pretty much the only option, it’s quick and easy. I may also crave it when hung over.</a:t>
            </a:r>
          </a:p>
          <a:p>
            <a:pPr marL="757238" lvl="1" indent="-282575" eaLnBrk="1" hangingPunct="1">
              <a:lnSpc>
                <a:spcPct val="90000"/>
              </a:lnSpc>
              <a:buFont typeface="Wingdings" pitchFamily="-109" charset="2"/>
              <a:buChar char=""/>
            </a:pPr>
            <a:endParaRPr lang="en-AU" smtClean="0">
              <a:latin typeface="Times New Roman" pitchFamily="-109" charset="0"/>
            </a:endParaRPr>
          </a:p>
          <a:p>
            <a:pPr marL="454025" indent="-330200" eaLnBrk="1" hangingPunct="1">
              <a:lnSpc>
                <a:spcPct val="90000"/>
              </a:lnSpc>
              <a:spcBef>
                <a:spcPct val="0"/>
              </a:spcBef>
            </a:pPr>
            <a:r>
              <a:rPr lang="en-US" smtClean="0">
                <a:latin typeface="Times New Roman" pitchFamily="-109" charset="0"/>
              </a:rPr>
              <a:t>Consumer attitudes play an important part in simplifying consumer decision making. One way that the decision making process is simplified is through the transfer of attitudes. This is where your attitude toward one situation can be applied to another. </a:t>
            </a:r>
          </a:p>
          <a:p>
            <a:pPr marL="454025" indent="-330200" eaLnBrk="1" hangingPunct="1">
              <a:lnSpc>
                <a:spcPct val="90000"/>
              </a:lnSpc>
              <a:spcBef>
                <a:spcPct val="0"/>
              </a:spcBef>
              <a:buFont typeface="Wingdings 2" pitchFamily="-109" charset="2"/>
              <a:buChar char=""/>
            </a:pPr>
            <a:r>
              <a:rPr lang="en-US" smtClean="0">
                <a:latin typeface="Times New Roman" pitchFamily="-109" charset="0"/>
              </a:rPr>
              <a:t>For example, a person who is quite conservative in the way they dress, are likely to be conservative in their choice of car, in eating habits, in recreation and in the furniture they purchase for their home. </a:t>
            </a:r>
          </a:p>
          <a:p>
            <a:pPr marL="454025" indent="-330200" eaLnBrk="1" hangingPunct="1">
              <a:lnSpc>
                <a:spcPct val="90000"/>
              </a:lnSpc>
              <a:spcBef>
                <a:spcPct val="0"/>
              </a:spcBef>
              <a:buFont typeface="Wingdings 2" pitchFamily="-109" charset="2"/>
              <a:buChar char=""/>
            </a:pPr>
            <a:endParaRPr lang="en-US" smtClean="0">
              <a:latin typeface="Times New Roman" pitchFamily="-109" charset="0"/>
            </a:endParaRPr>
          </a:p>
          <a:p>
            <a:pPr marL="454025" indent="-330200" eaLnBrk="1" hangingPunct="1">
              <a:lnSpc>
                <a:spcPct val="90000"/>
              </a:lnSpc>
              <a:spcBef>
                <a:spcPct val="0"/>
              </a:spcBef>
              <a:buFont typeface="Wingdings 2" pitchFamily="-109" charset="2"/>
              <a:buChar char=""/>
            </a:pPr>
            <a:r>
              <a:rPr lang="en-US" smtClean="0">
                <a:latin typeface="Times New Roman" pitchFamily="-109" charset="0"/>
              </a:rPr>
              <a:t>Brand extensions are possible due to attitude transfer. If you have a very positive attitude towards a brand then your attitude is likely to transfer onto the brands extensions.</a:t>
            </a:r>
          </a:p>
          <a:p>
            <a:pPr marL="757238" lvl="1" indent="-282575" eaLnBrk="1" hangingPunct="1">
              <a:lnSpc>
                <a:spcPct val="90000"/>
              </a:lnSpc>
              <a:buFont typeface="Wingdings" pitchFamily="-109" charset="2"/>
              <a:buChar char=""/>
            </a:pPr>
            <a:endParaRPr lang="en-US" smtClean="0">
              <a:latin typeface="Times New Roman" pitchFamily="-109" charset="0"/>
            </a:endParaRPr>
          </a:p>
          <a:p>
            <a:pPr marL="757238" lvl="1" indent="-282575" eaLnBrk="1" hangingPunct="1">
              <a:lnSpc>
                <a:spcPct val="90000"/>
              </a:lnSpc>
              <a:buFont typeface="Wingdings" pitchFamily="-109" charset="2"/>
              <a:buChar char=""/>
            </a:pPr>
            <a:endParaRPr lang="en-US" smtClean="0">
              <a:latin typeface="Times New Roman" pitchFamily="-109" charset="0"/>
            </a:endParaRPr>
          </a:p>
          <a:p>
            <a:pPr marL="454025" indent="-330200">
              <a:lnSpc>
                <a:spcPct val="80000"/>
              </a:lnSpc>
            </a:pPr>
            <a:endParaRPr lang="en-AU" sz="600" smtClean="0">
              <a:latin typeface="Times New Roman" pitchFamily="-109" charset="0"/>
            </a:endParaRPr>
          </a:p>
        </p:txBody>
      </p:sp>
      <p:sp>
        <p:nvSpPr>
          <p:cNvPr id="79875" name="Slide Number Placeholder 3"/>
          <p:cNvSpPr>
            <a:spLocks noGrp="1"/>
          </p:cNvSpPr>
          <p:nvPr>
            <p:ph type="sldNum" sz="quarter" idx="5"/>
          </p:nvPr>
        </p:nvSpPr>
        <p:spPr>
          <a:noFill/>
        </p:spPr>
        <p:txBody>
          <a:bodyPr/>
          <a:lstStyle/>
          <a:p>
            <a:fld id="{F05E6CF6-FF1B-439D-B7C7-CD58B672EF38}"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w="9525"/>
        </p:spPr>
        <p:txBody>
          <a:bodyPr/>
          <a:lstStyle/>
          <a:p>
            <a:r>
              <a:rPr lang="en-US" sz="1500" smtClean="0">
                <a:latin typeface="Times New Roman" pitchFamily="-109" charset="0"/>
              </a:rPr>
              <a:t>This one shows Rio de Janeiro underwater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w="9525"/>
        </p:spPr>
        <p:txBody>
          <a:bodyPr/>
          <a:lstStyle/>
          <a:p>
            <a:r>
              <a:rPr lang="en-AU" sz="1500" smtClean="0">
                <a:latin typeface="Times New Roman" pitchFamily="-109" charset="0"/>
              </a:rPr>
              <a:t>Consumer attitudes towards the ad may be both positive and negative. The ads may be believed to be glamorous, provocative and stylish, yet on the other hand they may be believed to be offensive, ridiculous and insensitive.</a:t>
            </a:r>
          </a:p>
          <a:p>
            <a:endParaRPr lang="en-AU" sz="1500" smtClean="0">
              <a:latin typeface="Times New Roman" pitchFamily="-109" charset="0"/>
            </a:endParaRPr>
          </a:p>
          <a:p>
            <a:r>
              <a:rPr lang="en-AU" sz="1500" smtClean="0">
                <a:latin typeface="Times New Roman" pitchFamily="-109" charset="0"/>
              </a:rPr>
              <a:t>The ads may make consumer feel contented yet on the other hand they make consumers feel confused and distressed. </a:t>
            </a:r>
          </a:p>
          <a:p>
            <a:endParaRPr lang="en-AU" sz="1500" smtClean="0">
              <a:latin typeface="Times New Roman" pitchFamily="-109" charset="0"/>
            </a:endParaRPr>
          </a:p>
          <a:p>
            <a:r>
              <a:rPr lang="en-AU" sz="1500" smtClean="0">
                <a:latin typeface="Times New Roman" pitchFamily="-109" charset="0"/>
              </a:rPr>
              <a:t>The attitude towards the brand due to attitudes towards the ad may also be positive and negative. Consumers attiudes towards the Diesel brand could be that it is of high quality, fashionable, and modern, yet on the other hand itr may be seen as rebellious and mindless.</a:t>
            </a:r>
          </a:p>
        </p:txBody>
      </p:sp>
      <p:sp>
        <p:nvSpPr>
          <p:cNvPr id="108548" name="Slide Number Placeholder 3"/>
          <p:cNvSpPr>
            <a:spLocks noGrp="1"/>
          </p:cNvSpPr>
          <p:nvPr>
            <p:ph type="sldNum" sz="quarter" idx="5"/>
          </p:nvPr>
        </p:nvSpPr>
        <p:spPr>
          <a:noFill/>
        </p:spPr>
        <p:txBody>
          <a:bodyPr/>
          <a:lstStyle/>
          <a:p>
            <a:fld id="{53E81F10-ED4A-44A3-8AA1-F61A72EEE2BB}" type="slidenum">
              <a:rPr lang="en-US"/>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51822BDD-207B-44B4-B918-45B1A3365A79}" type="slidenum">
              <a:rPr lang="en-US"/>
              <a:pPr/>
              <a:t>33</a:t>
            </a:fld>
            <a:endParaRPr lang="en-US"/>
          </a:p>
        </p:txBody>
      </p:sp>
      <p:sp>
        <p:nvSpPr>
          <p:cNvPr id="109571" name="Rectangle 3"/>
          <p:cNvSpPr>
            <a:spLocks noGrp="1" noChangeArrowheads="1"/>
          </p:cNvSpPr>
          <p:nvPr>
            <p:ph type="body" idx="1"/>
          </p:nvPr>
        </p:nvSpPr>
        <p:spPr>
          <a:xfrm>
            <a:off x="947738" y="836613"/>
            <a:ext cx="5203825" cy="7670800"/>
          </a:xfrm>
          <a:noFill/>
          <a:ln w="9525"/>
        </p:spPr>
        <p:txBody>
          <a:bodyPr lIns="95563" tIns="46944" rIns="95563" bIns="46944"/>
          <a:lstStyle/>
          <a:p>
            <a:pPr eaLnBrk="1" hangingPunct="1">
              <a:lnSpc>
                <a:spcPct val="80000"/>
              </a:lnSpc>
            </a:pPr>
            <a:r>
              <a:rPr lang="en-AU" smtClean="0">
                <a:latin typeface="Times New Roman" pitchFamily="-109" charset="0"/>
              </a:rPr>
              <a:t>Changing attitudes is generally </a:t>
            </a:r>
            <a:r>
              <a:rPr lang="en-AU" i="1" smtClean="0">
                <a:latin typeface="Times New Roman" pitchFamily="-109" charset="0"/>
              </a:rPr>
              <a:t>very difficult</a:t>
            </a:r>
            <a:r>
              <a:rPr lang="en-AU" smtClean="0">
                <a:latin typeface="Times New Roman" pitchFamily="-109" charset="0"/>
              </a:rPr>
              <a:t>, particularly when consumers suspect that the marketer has a self-serving agenda in bringing about this change (e.g., to get the consumer to buy more or to switch brands).</a:t>
            </a:r>
          </a:p>
          <a:p>
            <a:pPr eaLnBrk="1" hangingPunct="1">
              <a:lnSpc>
                <a:spcPct val="80000"/>
              </a:lnSpc>
            </a:pPr>
            <a:endParaRPr lang="en-AU" smtClean="0">
              <a:latin typeface="Times New Roman" pitchFamily="-109" charset="0"/>
            </a:endParaRPr>
          </a:p>
          <a:p>
            <a:pPr eaLnBrk="1" hangingPunct="1">
              <a:lnSpc>
                <a:spcPct val="80000"/>
              </a:lnSpc>
            </a:pPr>
            <a:r>
              <a:rPr lang="en-US" smtClean="0">
                <a:latin typeface="Times New Roman" pitchFamily="-109" charset="0"/>
              </a:rPr>
              <a:t>Marketing efforts to change attitudes are more likely to produce a change (be successful) if more than one component is manipulated or concentrated on during the campaign</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One approach is to try to change affect, which may or may not involve getting consumers to change their beliefs.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One strategy uses the approach of </a:t>
            </a:r>
            <a:r>
              <a:rPr lang="en-AU" i="1" smtClean="0">
                <a:latin typeface="Times New Roman" pitchFamily="-109" charset="0"/>
              </a:rPr>
              <a:t>classical conditioning</a:t>
            </a:r>
            <a:r>
              <a:rPr lang="en-AU" smtClean="0">
                <a:latin typeface="Times New Roman" pitchFamily="-109" charset="0"/>
              </a:rPr>
              <a:t>  which tried to “pair” the product with a liked stimulus.  </a:t>
            </a:r>
          </a:p>
          <a:p>
            <a:pPr eaLnBrk="1" hangingPunct="1">
              <a:lnSpc>
                <a:spcPct val="80000"/>
              </a:lnSpc>
            </a:pPr>
            <a:r>
              <a:rPr lang="en-AU" smtClean="0">
                <a:latin typeface="Times New Roman" pitchFamily="-109" charset="0"/>
              </a:rPr>
              <a:t>For example, we “pair” a car with a beautiful woman.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Alternatively, we can try to get people to like the ad and hope that this liking will “spill over” into the purchase of a product.  For example, the michelan man does not really emphasize the conveyance of much information to the consumer; instead, it attempts to create a warm, fuzzy image.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Although Energizer Bunny ads try to get people to believe that their batteries last longer, the main emphasis is on the likeable bunny.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Finally, products which are better known, through the </a:t>
            </a:r>
            <a:r>
              <a:rPr lang="en-AU" i="1" smtClean="0">
                <a:latin typeface="Times New Roman" pitchFamily="-109" charset="0"/>
              </a:rPr>
              <a:t>mere exposure</a:t>
            </a:r>
            <a:r>
              <a:rPr lang="en-AU" smtClean="0">
                <a:latin typeface="Times New Roman" pitchFamily="-109" charset="0"/>
              </a:rPr>
              <a:t> effect, tend to be better liked--that is, the more a product is advertised and seen in stores, the more it will generally be liked, </a:t>
            </a:r>
            <a:r>
              <a:rPr lang="en-AU" i="1" smtClean="0">
                <a:latin typeface="Times New Roman" pitchFamily="-109" charset="0"/>
              </a:rPr>
              <a:t>even if consumers to do not develop any specific beliefs about the produc</a:t>
            </a:r>
            <a:r>
              <a:rPr lang="en-AU" smtClean="0">
                <a:latin typeface="Times New Roman" pitchFamily="-109" charset="0"/>
              </a:rPr>
              <a:t>t.</a:t>
            </a:r>
          </a:p>
          <a:p>
            <a:pPr eaLnBrk="1" hangingPunct="1">
              <a:lnSpc>
                <a:spcPct val="80000"/>
              </a:lnSpc>
            </a:pPr>
            <a:endParaRPr lang="en-AU" smtClean="0">
              <a:latin typeface="Times New Roman" pitchFamily="-109" charset="0"/>
            </a:endParaRP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People like to believe that their behavior is rational; and so once they use our products, chances are that they will continue unless someone is able to get them to switch.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One way to get people to switch to our brand is to use temporary price discounts and coupons; however, when consumers buy a product on deal, they may justify the purchase based on that deal  (i.e., the low price) and may then switch to other brands on deal later.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A better  way to get people to switch to your brand is to at least temporarily obtain better shelf space so that the product is more convenient. </a:t>
            </a:r>
          </a:p>
          <a:p>
            <a:pPr eaLnBrk="1" hangingPunct="1">
              <a:lnSpc>
                <a:spcPct val="80000"/>
              </a:lnSpc>
            </a:pPr>
            <a:endParaRPr lang="en-AU" smtClean="0">
              <a:latin typeface="Times New Roman" pitchFamily="-109" charset="0"/>
            </a:endParaRPr>
          </a:p>
          <a:p>
            <a:pPr eaLnBrk="1" hangingPunct="1">
              <a:lnSpc>
                <a:spcPct val="80000"/>
              </a:lnSpc>
            </a:pPr>
            <a:r>
              <a:rPr lang="en-AU" smtClean="0">
                <a:latin typeface="Times New Roman" pitchFamily="-109" charset="0"/>
              </a:rPr>
              <a:t>Consumers are less likely to use this availability as a rationale for their purchase and may continue to buy the product even when the product is less conveniently located.  (Notice, by the way, that this represents a case of shaping).</a:t>
            </a:r>
          </a:p>
          <a:p>
            <a:pPr eaLnBrk="1" hangingPunct="1">
              <a:lnSpc>
                <a:spcPct val="80000"/>
              </a:lnSpc>
            </a:pPr>
            <a:endParaRPr lang="en-AU" sz="1000" smtClean="0">
              <a:latin typeface="Times New Roman" pitchFamily="-109"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body" idx="1"/>
          </p:nvPr>
        </p:nvSpPr>
        <p:spPr>
          <a:xfrm>
            <a:off x="541338" y="393700"/>
            <a:ext cx="6091237" cy="8445500"/>
          </a:xfrm>
          <a:noFill/>
          <a:ln w="9525"/>
        </p:spPr>
        <p:txBody>
          <a:bodyPr/>
          <a:lstStyle/>
          <a:p>
            <a:r>
              <a:rPr lang="en-AU" smtClean="0">
                <a:latin typeface="Times New Roman" pitchFamily="-109" charset="0"/>
              </a:rPr>
              <a:t>Although attempting to change beliefs is the obvious way to attempt attitude change, particularly when consumers hold unfavorable or inaccurate ones, this is often difficult to achieve because consumers tend to resist.  </a:t>
            </a:r>
          </a:p>
          <a:p>
            <a:endParaRPr lang="en-AU" smtClean="0">
              <a:latin typeface="Times New Roman" pitchFamily="-109" charset="0"/>
            </a:endParaRPr>
          </a:p>
          <a:p>
            <a:r>
              <a:rPr lang="en-AU" smtClean="0">
                <a:latin typeface="Times New Roman" pitchFamily="-109" charset="0"/>
              </a:rPr>
              <a:t>Several approaches to belief change exist:</a:t>
            </a:r>
          </a:p>
          <a:p>
            <a:endParaRPr lang="en-AU" i="1" smtClean="0">
              <a:latin typeface="Times New Roman" pitchFamily="-109" charset="0"/>
            </a:endParaRPr>
          </a:p>
          <a:p>
            <a:r>
              <a:rPr lang="en-AU" i="1" smtClean="0">
                <a:latin typeface="Times New Roman" pitchFamily="-109" charset="0"/>
              </a:rPr>
              <a:t>You can try to Change currently held beliefs</a:t>
            </a:r>
            <a:r>
              <a:rPr lang="en-AU" smtClean="0">
                <a:latin typeface="Times New Roman" pitchFamily="-109" charset="0"/>
              </a:rPr>
              <a:t>.  </a:t>
            </a:r>
          </a:p>
          <a:p>
            <a:r>
              <a:rPr lang="en-AU" smtClean="0">
                <a:latin typeface="Times New Roman" pitchFamily="-109" charset="0"/>
              </a:rPr>
              <a:t>It is generally very difficult to attempt to change beliefs that people hold, particularly those that are strongly held, </a:t>
            </a:r>
            <a:r>
              <a:rPr lang="en-AU" i="1" smtClean="0">
                <a:latin typeface="Times New Roman" pitchFamily="-109" charset="0"/>
              </a:rPr>
              <a:t>even if they are inaccurate</a:t>
            </a:r>
            <a:r>
              <a:rPr lang="en-AU" smtClean="0">
                <a:latin typeface="Times New Roman" pitchFamily="-109" charset="0"/>
              </a:rPr>
              <a:t>.  </a:t>
            </a:r>
          </a:p>
          <a:p>
            <a:r>
              <a:rPr lang="en-AU" smtClean="0">
                <a:latin typeface="Times New Roman" pitchFamily="-109" charset="0"/>
              </a:rPr>
              <a:t>For example, the petroleum industry advertised for a long time that its profits were lower than were commonly believed, and provided extensive factual evidence in its advertising to support this reality.  Consumers were suspicious and rejected this information, however. </a:t>
            </a:r>
          </a:p>
          <a:p>
            <a:endParaRPr lang="en-AU" i="1" smtClean="0">
              <a:latin typeface="Times New Roman" pitchFamily="-109" charset="0"/>
            </a:endParaRPr>
          </a:p>
          <a:p>
            <a:r>
              <a:rPr lang="en-AU" smtClean="0">
                <a:latin typeface="Times New Roman" pitchFamily="-109" charset="0"/>
              </a:rPr>
              <a:t>Hyundai attempted to change perceptions about the quality and durability of their cars. </a:t>
            </a:r>
          </a:p>
          <a:p>
            <a:endParaRPr lang="en-AU" smtClean="0">
              <a:latin typeface="Times New Roman" pitchFamily="-109" charset="0"/>
            </a:endParaRPr>
          </a:p>
          <a:p>
            <a:r>
              <a:rPr lang="en-AU" i="1" smtClean="0">
                <a:latin typeface="Times New Roman" pitchFamily="-109" charset="0"/>
              </a:rPr>
              <a:t>You can try to Change the importance of beliefs</a:t>
            </a:r>
            <a:r>
              <a:rPr lang="en-AU" smtClean="0">
                <a:latin typeface="Times New Roman" pitchFamily="-109" charset="0"/>
              </a:rPr>
              <a:t>.  </a:t>
            </a:r>
          </a:p>
          <a:p>
            <a:r>
              <a:rPr lang="en-AU" smtClean="0">
                <a:latin typeface="Times New Roman" pitchFamily="-109" charset="0"/>
              </a:rPr>
              <a:t>So Although the sugar manufacturers would undoubtedly like to decrease the importance of healthy teeth, it is usually not feasible to make beliefs less important--consumers are likely to reason, why, then, would you bother bringing them up in the first place?  </a:t>
            </a:r>
          </a:p>
          <a:p>
            <a:endParaRPr lang="en-AU" smtClean="0">
              <a:latin typeface="Times New Roman" pitchFamily="-109" charset="0"/>
            </a:endParaRPr>
          </a:p>
          <a:p>
            <a:r>
              <a:rPr lang="en-AU" smtClean="0">
                <a:latin typeface="Times New Roman" pitchFamily="-109" charset="0"/>
              </a:rPr>
              <a:t>However, it may be possible to strengthen beliefs that favour us--e.g., a vitamin supplement manufacturer may advertise that it is extremely important for women to replace iron lost through menstruation. </a:t>
            </a:r>
          </a:p>
          <a:p>
            <a:r>
              <a:rPr lang="en-AU" smtClean="0">
                <a:latin typeface="Times New Roman" pitchFamily="-109" charset="0"/>
              </a:rPr>
              <a:t>Most consumers already agree with this, but the belief can be made stronger. </a:t>
            </a:r>
          </a:p>
          <a:p>
            <a:endParaRPr lang="en-AU" i="1" smtClean="0">
              <a:latin typeface="Times New Roman" pitchFamily="-109" charset="0"/>
            </a:endParaRPr>
          </a:p>
          <a:p>
            <a:r>
              <a:rPr lang="en-AU" i="1" smtClean="0">
                <a:latin typeface="Times New Roman" pitchFamily="-109" charset="0"/>
              </a:rPr>
              <a:t>Fosters </a:t>
            </a:r>
            <a:r>
              <a:rPr lang="en-AU" smtClean="0">
                <a:latin typeface="Times New Roman" pitchFamily="-109" charset="0"/>
              </a:rPr>
              <a:t>attempted to shift the importance of price of their beer to the taste of their beer and social status.</a:t>
            </a:r>
            <a:endParaRPr lang="en-AU" i="1" smtClean="0">
              <a:latin typeface="Times New Roman" pitchFamily="-109" charset="0"/>
            </a:endParaRPr>
          </a:p>
          <a:p>
            <a:endParaRPr lang="en-AU" i="1" smtClean="0">
              <a:latin typeface="Times New Roman" pitchFamily="-109" charset="0"/>
            </a:endParaRPr>
          </a:p>
          <a:p>
            <a:r>
              <a:rPr lang="en-AU" i="1" smtClean="0">
                <a:latin typeface="Times New Roman" pitchFamily="-109" charset="0"/>
              </a:rPr>
              <a:t>You can try to Add beliefs</a:t>
            </a:r>
            <a:r>
              <a:rPr lang="en-AU" smtClean="0">
                <a:latin typeface="Times New Roman" pitchFamily="-109" charset="0"/>
              </a:rPr>
              <a:t>.  </a:t>
            </a:r>
          </a:p>
          <a:p>
            <a:r>
              <a:rPr lang="en-AU" smtClean="0">
                <a:latin typeface="Times New Roman" pitchFamily="-109" charset="0"/>
              </a:rPr>
              <a:t>Consumers are less likely to resist the addition of beliefs </a:t>
            </a:r>
            <a:r>
              <a:rPr lang="en-AU" i="1" smtClean="0">
                <a:latin typeface="Times New Roman" pitchFamily="-109" charset="0"/>
              </a:rPr>
              <a:t>so long as they do not conflict with existing beliefs</a:t>
            </a:r>
            <a:r>
              <a:rPr lang="en-AU" smtClean="0">
                <a:latin typeface="Times New Roman" pitchFamily="-109" charset="0"/>
              </a:rPr>
              <a:t>.  </a:t>
            </a:r>
          </a:p>
          <a:p>
            <a:endParaRPr lang="en-AU" smtClean="0">
              <a:latin typeface="Times New Roman" pitchFamily="-109" charset="0"/>
            </a:endParaRPr>
          </a:p>
          <a:p>
            <a:r>
              <a:rPr lang="en-AU" smtClean="0">
                <a:latin typeface="Times New Roman" pitchFamily="-109" charset="0"/>
              </a:rPr>
              <a:t>So the beef industry has added beliefs that beef (1) is convenient and (2) can be used to make a number of creative dishes. </a:t>
            </a:r>
          </a:p>
          <a:p>
            <a:endParaRPr lang="en-AU" smtClean="0">
              <a:latin typeface="Times New Roman" pitchFamily="-109" charset="0"/>
            </a:endParaRPr>
          </a:p>
          <a:p>
            <a:r>
              <a:rPr lang="en-AU" smtClean="0">
                <a:latin typeface="Times New Roman" pitchFamily="-109" charset="0"/>
              </a:rPr>
              <a:t>Vitamin manufacturers attempt to add the belief that stress causes vitamin depletion, which sounds quite plausible to most people. </a:t>
            </a:r>
          </a:p>
          <a:p>
            <a:endParaRPr lang="en-AU" i="1" smtClean="0">
              <a:latin typeface="Times New Roman" pitchFamily="-109" charset="0"/>
            </a:endParaRPr>
          </a:p>
          <a:p>
            <a:r>
              <a:rPr lang="en-AU" i="1" smtClean="0">
                <a:latin typeface="Times New Roman" pitchFamily="-109" charset="0"/>
              </a:rPr>
              <a:t>You can also try to Change  the ideal</a:t>
            </a:r>
            <a:r>
              <a:rPr lang="en-AU" smtClean="0">
                <a:latin typeface="Times New Roman" pitchFamily="-109" charset="0"/>
              </a:rPr>
              <a:t>.  </a:t>
            </a:r>
          </a:p>
          <a:p>
            <a:r>
              <a:rPr lang="en-AU" smtClean="0">
                <a:latin typeface="Times New Roman" pitchFamily="-109" charset="0"/>
              </a:rPr>
              <a:t>It usually difficult, and very risky, to attempt to change ideals, and only few firms succeed.  For example, Dove attempted to change the ideal away from traditional beauty toward more unique self expression.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w="9525"/>
        </p:spPr>
        <p:txBody>
          <a:bodyPr/>
          <a:lstStyle/>
          <a:p>
            <a:r>
              <a:rPr lang="en-US" sz="1500" smtClean="0">
                <a:latin typeface="Times New Roman" pitchFamily="-109" charset="0"/>
              </a:rPr>
              <a:t>Chemistry.com launched a Come as you Are campaign with print ads attacking eHarmony's refusal to allow gays and those who choose to have premarital sex to match using its dating service. </a:t>
            </a:r>
          </a:p>
          <a:p>
            <a:endParaRPr lang="en-US" smtClean="0">
              <a:latin typeface="Times New Roman" pitchFamily="-109" charset="0"/>
            </a:endParaRPr>
          </a:p>
          <a:p>
            <a:endParaRPr lang="en-US" smtClean="0">
              <a:latin typeface="Times New Roman" pitchFamily="-109"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xfrm>
            <a:off x="917575" y="4821238"/>
            <a:ext cx="5213350" cy="4632325"/>
          </a:xfrm>
          <a:noFill/>
          <a:ln w="9525"/>
        </p:spPr>
        <p:txBody>
          <a:bodyPr/>
          <a:lstStyle/>
          <a:p>
            <a:r>
              <a:rPr lang="en-AU" sz="1500" smtClean="0">
                <a:latin typeface="Times New Roman" pitchFamily="-109" charset="0"/>
              </a:rPr>
              <a:t>This ad attempts to add a new belief of wipes. Normal hand towels spread germs whereas Lysol is a towel that kills germs.</a:t>
            </a:r>
          </a:p>
        </p:txBody>
      </p:sp>
      <p:sp>
        <p:nvSpPr>
          <p:cNvPr id="112644" name="Slide Number Placeholder 3"/>
          <p:cNvSpPr>
            <a:spLocks noGrp="1"/>
          </p:cNvSpPr>
          <p:nvPr>
            <p:ph type="sldNum" sz="quarter" idx="5"/>
          </p:nvPr>
        </p:nvSpPr>
        <p:spPr>
          <a:noFill/>
        </p:spPr>
        <p:txBody>
          <a:bodyPr/>
          <a:lstStyle/>
          <a:p>
            <a:fld id="{B587E479-CDFB-4440-BDF5-978E3AA4F68B}" type="slidenum">
              <a:rPr lang="en-US"/>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B7751585-97F2-4A60-A1E1-7085B5CA1D10}" type="slidenum">
              <a:rPr lang="en-US"/>
              <a:pPr/>
              <a:t>39</a:t>
            </a:fld>
            <a:endParaRPr lang="en-US"/>
          </a:p>
        </p:txBody>
      </p:sp>
      <p:sp>
        <p:nvSpPr>
          <p:cNvPr id="113667" name="Rectangle 2"/>
          <p:cNvSpPr>
            <a:spLocks noGrp="1" noChangeArrowheads="1"/>
          </p:cNvSpPr>
          <p:nvPr>
            <p:ph type="body" idx="1"/>
          </p:nvPr>
        </p:nvSpPr>
        <p:spPr>
          <a:xfrm>
            <a:off x="977900" y="4748213"/>
            <a:ext cx="5211763" cy="4632325"/>
          </a:xfrm>
          <a:noFill/>
          <a:ln w="9525"/>
        </p:spPr>
        <p:txBody>
          <a:bodyPr/>
          <a:lstStyle/>
          <a:p>
            <a:pPr algn="just" eaLnBrk="1" hangingPunct="1"/>
            <a:r>
              <a:rPr lang="en-AU" sz="1500" smtClean="0">
                <a:solidFill>
                  <a:srgbClr val="000000"/>
                </a:solidFill>
                <a:latin typeface="Times New Roman" pitchFamily="-109" charset="0"/>
                <a:cs typeface="Times New Roman" pitchFamily="-109" charset="0"/>
              </a:rPr>
              <a:t>The credibility of a Source in an advertisement has a huge influence on consumers attitudes. </a:t>
            </a:r>
          </a:p>
          <a:p>
            <a:pPr algn="just" eaLnBrk="1" hangingPunct="1"/>
            <a:endParaRPr lang="en-AU" sz="1500" smtClean="0">
              <a:solidFill>
                <a:srgbClr val="000000"/>
              </a:solidFill>
              <a:latin typeface="Times New Roman" pitchFamily="-109" charset="0"/>
              <a:cs typeface="Times New Roman" pitchFamily="-109" charset="0"/>
            </a:endParaRPr>
          </a:p>
          <a:p>
            <a:pPr algn="just" eaLnBrk="1" hangingPunct="1"/>
            <a:r>
              <a:rPr lang="en-AU" sz="1500" smtClean="0">
                <a:solidFill>
                  <a:srgbClr val="000000"/>
                </a:solidFill>
                <a:latin typeface="Times New Roman" pitchFamily="-109" charset="0"/>
                <a:cs typeface="Times New Roman" pitchFamily="-109" charset="0"/>
              </a:rPr>
              <a:t>Credibility is composed of the trustworthiness of he source and expertise of the source. </a:t>
            </a:r>
          </a:p>
          <a:p>
            <a:pPr algn="just" eaLnBrk="1" hangingPunct="1"/>
            <a:endParaRPr lang="en-AU" sz="1500" smtClean="0">
              <a:solidFill>
                <a:srgbClr val="000000"/>
              </a:solidFill>
              <a:latin typeface="Times New Roman" pitchFamily="-109" charset="0"/>
              <a:cs typeface="Times New Roman" pitchFamily="-109" charset="0"/>
            </a:endParaRPr>
          </a:p>
          <a:p>
            <a:pPr algn="just" eaLnBrk="1" hangingPunct="1"/>
            <a:r>
              <a:rPr lang="en-AU" sz="1500" smtClean="0">
                <a:solidFill>
                  <a:srgbClr val="000000"/>
                </a:solidFill>
                <a:latin typeface="Times New Roman" pitchFamily="-109" charset="0"/>
                <a:cs typeface="Times New Roman" pitchFamily="-109" charset="0"/>
              </a:rPr>
              <a:t>Influencing attitudes is much easier when the source of the message is viewed as highly credible by the target market.</a:t>
            </a:r>
          </a:p>
          <a:p>
            <a:pPr algn="just" eaLnBrk="1" hangingPunct="1"/>
            <a:endParaRPr lang="en-AU" sz="1500" smtClean="0">
              <a:solidFill>
                <a:srgbClr val="000000"/>
              </a:solidFill>
              <a:latin typeface="Times New Roman" pitchFamily="-109" charset="0"/>
              <a:cs typeface="Times New Roman" pitchFamily="-109" charset="0"/>
            </a:endParaRPr>
          </a:p>
          <a:p>
            <a:pPr algn="just" eaLnBrk="1" hangingPunct="1"/>
            <a:r>
              <a:rPr lang="en-AU" sz="1500" smtClean="0">
                <a:solidFill>
                  <a:srgbClr val="000000"/>
                </a:solidFill>
                <a:latin typeface="Times New Roman" pitchFamily="-109" charset="0"/>
                <a:cs typeface="Times New Roman" pitchFamily="-109" charset="0"/>
              </a:rPr>
              <a:t>Celebrities are widely used as product or company spokespersons. They are most effective when they are perceived as being attractive and likeable. They are also more appropriate and effective when their image matches the personality of the product or brand. And when consumers feel a degree of emotional attachment to the celebrity.  </a:t>
            </a:r>
          </a:p>
          <a:p>
            <a:pPr algn="just" eaLnBrk="1" hangingPunct="1"/>
            <a:endParaRPr lang="en-AU" sz="1500" smtClean="0">
              <a:solidFill>
                <a:srgbClr val="000000"/>
              </a:solidFill>
              <a:latin typeface="Times New Roman" pitchFamily="-109" charset="0"/>
              <a:cs typeface="Times New Roman" pitchFamily="-109" charset="0"/>
            </a:endParaRPr>
          </a:p>
          <a:p>
            <a:pPr algn="just" eaLnBrk="1" hangingPunct="1"/>
            <a:r>
              <a:rPr lang="en-AU" sz="1500" smtClean="0">
                <a:solidFill>
                  <a:srgbClr val="000000"/>
                </a:solidFill>
                <a:latin typeface="Times New Roman" pitchFamily="-109" charset="0"/>
                <a:cs typeface="Times New Roman" pitchFamily="-109" charset="0"/>
              </a:rPr>
              <a:t>It has been found that if a celebrity is seen as more relevant for a product i.e. that they match the product, then they are less likely to filter out the message.</a:t>
            </a:r>
          </a:p>
          <a:p>
            <a:pPr algn="just" eaLnBrk="1" hangingPunct="1"/>
            <a:endParaRPr lang="en-AU" smtClean="0">
              <a:solidFill>
                <a:srgbClr val="000000"/>
              </a:solidFill>
              <a:latin typeface="Times New Roman" pitchFamily="-109" charset="0"/>
              <a:cs typeface="Times New Roman" pitchFamily="-109" charset="0"/>
            </a:endParaRPr>
          </a:p>
          <a:p>
            <a:pPr eaLnBrk="1" hangingPunct="1"/>
            <a:endParaRPr lang="en-AU" smtClean="0">
              <a:latin typeface="Times New Roman" pitchFamily="-109" charset="0"/>
            </a:endParaRPr>
          </a:p>
        </p:txBody>
      </p:sp>
      <p:sp>
        <p:nvSpPr>
          <p:cNvPr id="113668" name="Rectangle 3"/>
          <p:cNvSpPr>
            <a:spLocks noGrp="1" noRot="1" noChangeAspect="1" noChangeArrowheads="1" noTextEdit="1"/>
          </p:cNvSpPr>
          <p:nvPr>
            <p:ph type="sldImg"/>
          </p:nvPr>
        </p:nvSpPr>
        <p:spPr>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w="9525"/>
        </p:spPr>
        <p:txBody>
          <a:bodyPr/>
          <a:lstStyle/>
          <a:p>
            <a:r>
              <a:rPr lang="en-AU" sz="1500" smtClean="0">
                <a:latin typeface="Times New Roman" pitchFamily="-109" charset="0"/>
              </a:rPr>
              <a:t>AMEX USES lots of celebrities in their campaigns. </a:t>
            </a:r>
          </a:p>
          <a:p>
            <a:endParaRPr lang="en-AU" sz="1500" smtClean="0">
              <a:latin typeface="Times New Roman" pitchFamily="-109" charset="0"/>
            </a:endParaRPr>
          </a:p>
          <a:p>
            <a:r>
              <a:rPr lang="en-AU" sz="1500" smtClean="0">
                <a:latin typeface="Times New Roman" pitchFamily="-109" charset="0"/>
              </a:rPr>
              <a:t>The My life my card campaign here features Robert DeNiro, he is a perceived as a very trustworthy celebrity. </a:t>
            </a:r>
          </a:p>
          <a:p>
            <a:endParaRPr lang="en-AU" sz="1500" smtClean="0">
              <a:latin typeface="Times New Roman" pitchFamily="-109" charset="0"/>
            </a:endParaRPr>
          </a:p>
          <a:p>
            <a:r>
              <a:rPr lang="en-AU" sz="1500" smtClean="0">
                <a:latin typeface="Times New Roman" pitchFamily="-109" charset="0"/>
              </a:rPr>
              <a:t>Celebrities match credit cards as they would use credit cards frequently having to manage large amounts of money on an everyday basis. </a:t>
            </a:r>
          </a:p>
          <a:p>
            <a:endParaRPr lang="en-AU" smtClean="0">
              <a:latin typeface="Times New Roman" pitchFamily="-109" charset="0"/>
            </a:endParaRPr>
          </a:p>
          <a:p>
            <a:endParaRPr lang="en-AU" smtClean="0">
              <a:latin typeface="Times New Roman" pitchFamily="-109" charset="0"/>
            </a:endParaRPr>
          </a:p>
        </p:txBody>
      </p:sp>
      <p:sp>
        <p:nvSpPr>
          <p:cNvPr id="114692" name="Slide Number Placeholder 3"/>
          <p:cNvSpPr>
            <a:spLocks noGrp="1"/>
          </p:cNvSpPr>
          <p:nvPr>
            <p:ph type="sldNum" sz="quarter" idx="5"/>
          </p:nvPr>
        </p:nvSpPr>
        <p:spPr>
          <a:noFill/>
        </p:spPr>
        <p:txBody>
          <a:bodyPr/>
          <a:lstStyle/>
          <a:p>
            <a:fld id="{316B19B4-657C-4923-9E30-A2EAFE265147}" type="slidenum">
              <a:rPr lang="en-US"/>
              <a:pPr/>
              <a:t>40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w="9525"/>
        </p:spPr>
        <p:txBody>
          <a:bodyPr/>
          <a:lstStyle/>
          <a:p>
            <a:r>
              <a:rPr lang="en-AU" sz="1500" smtClean="0">
                <a:latin typeface="Times New Roman" pitchFamily="-109" charset="0"/>
              </a:rPr>
              <a:t>Eleen Degenerous is also in the My life my card</a:t>
            </a:r>
          </a:p>
          <a:p>
            <a:endParaRPr lang="en-AU" smtClean="0">
              <a:latin typeface="Times New Roman" pitchFamily="-109" charset="0"/>
            </a:endParaRPr>
          </a:p>
        </p:txBody>
      </p:sp>
      <p:sp>
        <p:nvSpPr>
          <p:cNvPr id="115716" name="Slide Number Placeholder 3"/>
          <p:cNvSpPr>
            <a:spLocks noGrp="1"/>
          </p:cNvSpPr>
          <p:nvPr>
            <p:ph type="sldNum" sz="quarter" idx="5"/>
          </p:nvPr>
        </p:nvSpPr>
        <p:spPr>
          <a:noFill/>
        </p:spPr>
        <p:txBody>
          <a:bodyPr/>
          <a:lstStyle/>
          <a:p>
            <a:fld id="{6A3478C1-7021-4E6E-B3A2-D20A5EB808B9}" type="slidenum">
              <a:rPr lang="en-US"/>
              <a:pPr/>
              <a:t>41</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w="9525"/>
        </p:spPr>
        <p:txBody>
          <a:bodyPr/>
          <a:lstStyle/>
          <a:p>
            <a:r>
              <a:rPr lang="en-AU" sz="1500" smtClean="0">
                <a:latin typeface="Times New Roman" pitchFamily="-109" charset="0"/>
              </a:rPr>
              <a:t>Kate Winslet is a great example of an attractive source.</a:t>
            </a:r>
          </a:p>
        </p:txBody>
      </p:sp>
      <p:sp>
        <p:nvSpPr>
          <p:cNvPr id="116740" name="Slide Number Placeholder 3"/>
          <p:cNvSpPr>
            <a:spLocks noGrp="1"/>
          </p:cNvSpPr>
          <p:nvPr>
            <p:ph type="sldNum" sz="quarter" idx="5"/>
          </p:nvPr>
        </p:nvSpPr>
        <p:spPr>
          <a:noFill/>
        </p:spPr>
        <p:txBody>
          <a:bodyPr/>
          <a:lstStyle/>
          <a:p>
            <a:fld id="{B3E4B60A-2032-4AB7-BD70-D5EE1E7C36F6}" type="slidenum">
              <a:rPr lang="en-US"/>
              <a:pPr/>
              <a:t>42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90600" y="765175"/>
            <a:ext cx="5119688" cy="3840163"/>
          </a:xfrm>
          <a:ln/>
        </p:spPr>
      </p:sp>
      <p:sp>
        <p:nvSpPr>
          <p:cNvPr id="80899" name="Rectangle 3"/>
          <p:cNvSpPr>
            <a:spLocks noGrp="1" noChangeArrowheads="1"/>
          </p:cNvSpPr>
          <p:nvPr>
            <p:ph type="body" idx="1"/>
          </p:nvPr>
        </p:nvSpPr>
        <p:spPr>
          <a:xfrm>
            <a:off x="711200" y="4862513"/>
            <a:ext cx="5676900" cy="4606925"/>
          </a:xfrm>
          <a:noFill/>
          <a:ln w="9525"/>
        </p:spPr>
        <p:txBody>
          <a:bodyPr/>
          <a:lstStyle/>
          <a:p>
            <a:r>
              <a:rPr lang="en-US" smtClean="0">
                <a:latin typeface="Times New Roman" pitchFamily="-109" charset="0"/>
              </a:rPr>
              <a:t>Virgin is a great example of this. </a:t>
            </a:r>
          </a:p>
          <a:p>
            <a:r>
              <a:rPr lang="en-US" smtClean="0">
                <a:latin typeface="Times New Roman" pitchFamily="-109" charset="0"/>
              </a:rPr>
              <a:t>They created a very positive attitude towards their brand that they are able to extend their brand into multiple product categories without tarnishing the brand name. </a:t>
            </a:r>
          </a:p>
          <a:p>
            <a:endParaRPr lang="en-US" smtClean="0">
              <a:latin typeface="Times New Roman" pitchFamily="-109" charset="0"/>
            </a:endParaRPr>
          </a:p>
          <a:p>
            <a:r>
              <a:rPr lang="en-US" sz="1600" smtClean="0">
                <a:latin typeface="Times New Roman" pitchFamily="-109" charset="0"/>
              </a:rPr>
              <a:t>Virgin extended the brand from travel to music, mobile phones,. They have now opened up Virgin Active, Virgins very own gym.</a:t>
            </a:r>
          </a:p>
          <a:p>
            <a:endParaRPr lang="en-US" smtClean="0">
              <a:latin typeface="Times New Roman" pitchFamily="-109" charset="0"/>
            </a:endParaRPr>
          </a:p>
          <a:p>
            <a:r>
              <a:rPr lang="en-US" smtClean="0">
                <a:latin typeface="Times New Roman" pitchFamily="-109" charset="0"/>
              </a:rPr>
              <a:t>Virgin Green Fund has been established to invest in companies in the renewable energy and resource efficiency sectors in the US and Europe.</a:t>
            </a:r>
          </a:p>
          <a:p>
            <a:endParaRPr lang="en-US" smtClean="0">
              <a:latin typeface="Times New Roman" pitchFamily="-109" charset="0"/>
            </a:endParaRPr>
          </a:p>
          <a:p>
            <a:r>
              <a:rPr lang="en-US" smtClean="0">
                <a:latin typeface="Times New Roman" pitchFamily="-109" charset="0"/>
              </a:rPr>
              <a:t>Virgin Unite was created by Richard Branson and Virgin employees to grow smaller grassroots charitable organizations and also provides a resource through the Internet by serving as an online donation centre for those wanting to contribute.</a:t>
            </a:r>
          </a:p>
          <a:p>
            <a:endParaRPr lang="en-US" smtClean="0">
              <a:latin typeface="Times New Roman" pitchFamily="-109" charset="0"/>
            </a:endParaRPr>
          </a:p>
          <a:p>
            <a:r>
              <a:rPr lang="en-US" smtClean="0">
                <a:latin typeface="Times New Roman" pitchFamily="-109" charset="0"/>
              </a:rPr>
              <a:t>Virgin also offer Galactic- the world's first spaceline Which Gives you the opportunity to become one of the first ever non-professional astronauts in space </a:t>
            </a:r>
          </a:p>
          <a:p>
            <a:endParaRPr lang="en-US" smtClean="0">
              <a:latin typeface="Times New Roman" pitchFamily="-109" charset="0"/>
            </a:endParaRPr>
          </a:p>
          <a:p>
            <a:r>
              <a:rPr lang="en-US" smtClean="0">
                <a:latin typeface="Times New Roman" pitchFamily="-109" charset="0"/>
              </a:rPr>
              <a:t>Virgin also hosts music festivals </a:t>
            </a:r>
          </a:p>
          <a:p>
            <a:endParaRPr lang="en-US" smtClean="0">
              <a:latin typeface="Times New Roman" pitchFamily="-109" charset="0"/>
            </a:endParaRPr>
          </a:p>
          <a:p>
            <a:r>
              <a:rPr lang="en-US" smtClean="0">
                <a:latin typeface="Times New Roman" pitchFamily="-109" charset="0"/>
              </a:rPr>
              <a:t>The V Festival was on over last weekend (28-29 Mar) across four states in Australia</a:t>
            </a:r>
          </a:p>
          <a:p>
            <a:endParaRPr lang="en-US" smtClean="0">
              <a:latin typeface="Times New Roman" pitchFamily="-109" charset="0"/>
            </a:endParaRPr>
          </a:p>
          <a:p>
            <a:r>
              <a:rPr lang="en-US" smtClean="0">
                <a:latin typeface="Times New Roman" pitchFamily="-109" charset="0"/>
              </a:rPr>
              <a:t>And runs in the US in August</a:t>
            </a:r>
          </a:p>
          <a:p>
            <a:endParaRPr lang="en-US" smtClean="0">
              <a:latin typeface="Times New Roman" pitchFamily="-109" charset="0"/>
            </a:endParaRPr>
          </a:p>
          <a:p>
            <a:endParaRPr lang="en-US" smtClean="0">
              <a:latin typeface="Times New Roman" pitchFamily="-109"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1616075" y="541338"/>
            <a:ext cx="3849688" cy="2887662"/>
          </a:xfrm>
          <a:ln/>
        </p:spPr>
      </p:sp>
      <p:sp>
        <p:nvSpPr>
          <p:cNvPr id="117763" name="Notes Placeholder 2"/>
          <p:cNvSpPr>
            <a:spLocks noGrp="1"/>
          </p:cNvSpPr>
          <p:nvPr>
            <p:ph type="body" idx="1"/>
          </p:nvPr>
        </p:nvSpPr>
        <p:spPr>
          <a:xfrm>
            <a:off x="977900" y="3567113"/>
            <a:ext cx="5211763" cy="5935662"/>
          </a:xfrm>
          <a:noFill/>
          <a:ln w="9525"/>
        </p:spPr>
        <p:txBody>
          <a:bodyPr/>
          <a:lstStyle/>
          <a:p>
            <a:r>
              <a:rPr lang="en-AU" smtClean="0">
                <a:latin typeface="Times New Roman" pitchFamily="-109" charset="0"/>
              </a:rPr>
              <a:t>Emotional appeals are used by marketers to attempt to change their attitudes.</a:t>
            </a:r>
          </a:p>
          <a:p>
            <a:endParaRPr lang="en-AU" smtClean="0">
              <a:latin typeface="Times New Roman" pitchFamily="-109" charset="0"/>
            </a:endParaRPr>
          </a:p>
          <a:p>
            <a:r>
              <a:rPr lang="en-AU" smtClean="0">
                <a:latin typeface="Times New Roman" pitchFamily="-109" charset="0"/>
              </a:rPr>
              <a:t>The use of emotional appeals through </a:t>
            </a:r>
            <a:r>
              <a:rPr lang="en-AU" i="1" smtClean="0">
                <a:latin typeface="Times New Roman" pitchFamily="-109" charset="0"/>
              </a:rPr>
              <a:t>affect</a:t>
            </a:r>
            <a:r>
              <a:rPr lang="en-AU" smtClean="0">
                <a:latin typeface="Times New Roman" pitchFamily="-109" charset="0"/>
              </a:rPr>
              <a:t> to induce </a:t>
            </a:r>
            <a:r>
              <a:rPr lang="en-AU" i="1" smtClean="0">
                <a:latin typeface="Times New Roman" pitchFamily="-109" charset="0"/>
              </a:rPr>
              <a:t>empathy</a:t>
            </a:r>
            <a:r>
              <a:rPr lang="en-AU" smtClean="0">
                <a:latin typeface="Times New Roman" pitchFamily="-109" charset="0"/>
              </a:rPr>
              <a:t> with advertising characters may increase attraction to a product, but may backfire if consumers believe that people’s feelings are being exploited.</a:t>
            </a:r>
          </a:p>
          <a:p>
            <a:endParaRPr lang="en-AU" smtClean="0">
              <a:latin typeface="Times New Roman" pitchFamily="-109" charset="0"/>
            </a:endParaRPr>
          </a:p>
          <a:p>
            <a:r>
              <a:rPr lang="en-AU" smtClean="0">
                <a:latin typeface="Times New Roman" pitchFamily="-109" charset="0"/>
              </a:rPr>
              <a:t>Benetton is known particularly for its advertising campaigns that had gone way further from the idea of selling sweaters. Oliviero Toscani, the former photographer was given complete creative power over the ads.</a:t>
            </a:r>
          </a:p>
          <a:p>
            <a:r>
              <a:rPr lang="en-US" smtClean="0">
                <a:solidFill>
                  <a:srgbClr val="525556"/>
                </a:solidFill>
                <a:latin typeface="Verdana" pitchFamily="-109" charset="0"/>
              </a:rPr>
              <a:t>Toscani</a:t>
            </a:r>
            <a:r>
              <a:rPr lang="en-US" smtClean="0">
                <a:solidFill>
                  <a:srgbClr val="525556"/>
                </a:solidFill>
                <a:latin typeface="Times New Roman" pitchFamily="-109" charset="0"/>
                <a:ea typeface="ヒラギノ角ゴ Pro W3" pitchFamily="-109" charset="-128"/>
              </a:rPr>
              <a:t>’</a:t>
            </a:r>
            <a:r>
              <a:rPr lang="en-US" smtClean="0">
                <a:solidFill>
                  <a:srgbClr val="525556"/>
                </a:solidFill>
                <a:latin typeface="Verdana" pitchFamily="-109" charset="0"/>
              </a:rPr>
              <a:t>s other work has prodded into more taboo areas such as racism, homosexuality, corporal punishment, war and religion.</a:t>
            </a:r>
          </a:p>
          <a:p>
            <a:endParaRPr lang="en-AU" smtClean="0">
              <a:latin typeface="Times New Roman" pitchFamily="-109" charset="0"/>
            </a:endParaRPr>
          </a:p>
          <a:p>
            <a:r>
              <a:rPr lang="en-AU" smtClean="0">
                <a:latin typeface="Times New Roman" pitchFamily="-109" charset="0"/>
              </a:rPr>
              <a:t>The founder Luciano Benetton, said that he was not only interested in selling sweaters but also promoting social awareness to real-life issues.</a:t>
            </a:r>
            <a:br>
              <a:rPr lang="en-AU" smtClean="0">
                <a:latin typeface="Times New Roman" pitchFamily="-109" charset="0"/>
              </a:rPr>
            </a:br>
            <a:endParaRPr lang="en-AU" smtClean="0">
              <a:latin typeface="Times New Roman" pitchFamily="-109" charset="0"/>
            </a:endParaRPr>
          </a:p>
          <a:p>
            <a:r>
              <a:rPr lang="en-AU" smtClean="0">
                <a:latin typeface="Times New Roman" pitchFamily="-109" charset="0"/>
              </a:rPr>
              <a:t>They try to use emotional appeals in their ads. This strategy is appealing to its target market. Of consumers from ages 18 to 34. </a:t>
            </a:r>
          </a:p>
          <a:p>
            <a:endParaRPr lang="en-AU" smtClean="0">
              <a:latin typeface="Times New Roman" pitchFamily="-109" charset="0"/>
            </a:endParaRPr>
          </a:p>
          <a:p>
            <a:r>
              <a:rPr lang="en-AU" smtClean="0">
                <a:latin typeface="Times New Roman" pitchFamily="-109" charset="0"/>
              </a:rPr>
              <a:t>Young consumers, especially the rebellious teenagers, are more drawn to “offensive” or “vulgar” advertising than the conventional ones. Because of this, the Benetton ads have stood out among the rest (Stanfel, 2000).</a:t>
            </a:r>
            <a:br>
              <a:rPr lang="en-AU" smtClean="0">
                <a:latin typeface="Times New Roman" pitchFamily="-109" charset="0"/>
              </a:rPr>
            </a:br>
            <a:endParaRPr lang="en-AU" smtClean="0">
              <a:latin typeface="Times New Roman" pitchFamily="-109" charset="0"/>
            </a:endParaRPr>
          </a:p>
          <a:p>
            <a:endParaRPr lang="en-AU" smtClean="0">
              <a:latin typeface="Times New Roman" pitchFamily="-109" charset="0"/>
            </a:endParaRPr>
          </a:p>
        </p:txBody>
      </p:sp>
      <p:sp>
        <p:nvSpPr>
          <p:cNvPr id="117764" name="Slide Number Placeholder 3"/>
          <p:cNvSpPr>
            <a:spLocks noGrp="1"/>
          </p:cNvSpPr>
          <p:nvPr>
            <p:ph type="sldNum" sz="quarter" idx="5"/>
          </p:nvPr>
        </p:nvSpPr>
        <p:spPr>
          <a:noFill/>
        </p:spPr>
        <p:txBody>
          <a:bodyPr/>
          <a:lstStyle/>
          <a:p>
            <a:fld id="{152A5343-D43A-4781-8C15-B8608267F192}" type="slidenum">
              <a:rPr lang="en-US"/>
              <a:pPr/>
              <a:t>43</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w="9525"/>
        </p:spPr>
        <p:txBody>
          <a:bodyPr/>
          <a:lstStyle/>
          <a:p>
            <a:r>
              <a:rPr lang="en-AU" smtClean="0">
                <a:latin typeface="Times New Roman" pitchFamily="-109" charset="0"/>
              </a:rPr>
              <a:t>This is an image of the mafia killing in Palermo, Italy. </a:t>
            </a:r>
          </a:p>
          <a:p>
            <a:r>
              <a:rPr lang="en-AU" smtClean="0">
                <a:latin typeface="Times New Roman" pitchFamily="-109" charset="0"/>
              </a:rPr>
              <a:t>The ad successfully created social awareness regarding the incident </a:t>
            </a:r>
          </a:p>
          <a:p>
            <a:endParaRPr lang="en-AU" smtClean="0">
              <a:latin typeface="Times New Roman" pitchFamily="-109" charset="0"/>
            </a:endParaRPr>
          </a:p>
          <a:p>
            <a:r>
              <a:rPr lang="en-AU" smtClean="0">
                <a:latin typeface="Times New Roman" pitchFamily="-109" charset="0"/>
              </a:rPr>
              <a:t>The use of a horrifying image like this in advertising might been seen as not very appropriate, this is because advertising has always been a world full of pretentions, exaggerations, and fantasies.</a:t>
            </a:r>
            <a:br>
              <a:rPr lang="en-AU" smtClean="0">
                <a:latin typeface="Times New Roman" pitchFamily="-109" charset="0"/>
              </a:rPr>
            </a:br>
            <a:r>
              <a:rPr lang="en-AU" smtClean="0">
                <a:latin typeface="Times New Roman" pitchFamily="-109" charset="0"/>
              </a:rPr>
              <a:t/>
            </a:r>
            <a:br>
              <a:rPr lang="en-AU" smtClean="0">
                <a:latin typeface="Times New Roman" pitchFamily="-109" charset="0"/>
              </a:rPr>
            </a:br>
            <a:r>
              <a:rPr lang="en-AU" smtClean="0">
                <a:latin typeface="Times New Roman" pitchFamily="-109" charset="0"/>
              </a:rPr>
              <a:t>Benetton has used news images in several ads, with their green and white logo on the side. </a:t>
            </a:r>
          </a:p>
          <a:p>
            <a:r>
              <a:rPr lang="en-AU" smtClean="0">
                <a:latin typeface="Times New Roman" pitchFamily="-109" charset="0"/>
              </a:rPr>
              <a:t>Because of this, the company was accused of considering tragedy as some kind of a joke. </a:t>
            </a:r>
          </a:p>
          <a:p>
            <a:r>
              <a:rPr lang="en-AU" smtClean="0">
                <a:latin typeface="Times New Roman" pitchFamily="-109" charset="0"/>
              </a:rPr>
              <a:t>Also, the sincerity of the company is most likely to be doubted. Because advertising is about profit, using news images in ads may mean getting profit at the expense of catastrophic events, which indeed is unethical.</a:t>
            </a:r>
            <a:endParaRPr lang="en-US" smtClean="0">
              <a:latin typeface="Times New Roman" pitchFamily="-109"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w="9525"/>
        </p:spPr>
        <p:txBody>
          <a:bodyPr/>
          <a:lstStyle/>
          <a:p>
            <a:r>
              <a:rPr lang="en-AU" sz="1500" smtClean="0">
                <a:latin typeface="Times New Roman" pitchFamily="-109" charset="0"/>
              </a:rPr>
              <a:t>Here is another Benetton ad. It is an ad making a statement about racism. Showing the heart of various coloured people, showing that inside we are all the same. We all have the same hearts that keep us going.</a:t>
            </a:r>
          </a:p>
        </p:txBody>
      </p:sp>
      <p:sp>
        <p:nvSpPr>
          <p:cNvPr id="119812" name="Slide Number Placeholder 3"/>
          <p:cNvSpPr>
            <a:spLocks noGrp="1"/>
          </p:cNvSpPr>
          <p:nvPr>
            <p:ph type="sldNum" sz="quarter" idx="5"/>
          </p:nvPr>
        </p:nvSpPr>
        <p:spPr>
          <a:noFill/>
        </p:spPr>
        <p:txBody>
          <a:bodyPr/>
          <a:lstStyle/>
          <a:p>
            <a:fld id="{38D98F14-325C-41EC-A3B9-96559566002E}" type="slidenum">
              <a:rPr lang="en-US"/>
              <a:pPr/>
              <a:t>45</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w="9525"/>
        </p:spPr>
        <p:txBody>
          <a:bodyPr/>
          <a:lstStyle/>
          <a:p>
            <a:r>
              <a:rPr lang="en-US" smtClean="0">
                <a:solidFill>
                  <a:srgbClr val="525556"/>
                </a:solidFill>
                <a:latin typeface="Verdana" pitchFamily="-109" charset="0"/>
              </a:rPr>
              <a:t>This photo is of </a:t>
            </a:r>
            <a:r>
              <a:rPr lang="en-US" smtClean="0">
                <a:solidFill>
                  <a:srgbClr val="333333"/>
                </a:solidFill>
                <a:latin typeface="Verdana" pitchFamily="-109" charset="0"/>
              </a:rPr>
              <a:t>AIDs activist David Kirby on his death bed.</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462DE110-F5E4-4886-87BB-39B8ED19A212}" type="slidenum">
              <a:rPr lang="en-US"/>
              <a:pPr/>
              <a:t>47</a:t>
            </a:fld>
            <a:endParaRPr lang="en-US"/>
          </a:p>
        </p:txBody>
      </p:sp>
      <p:sp>
        <p:nvSpPr>
          <p:cNvPr id="122883" name="Rectangle 2"/>
          <p:cNvSpPr>
            <a:spLocks noGrp="1" noRot="1" noChangeAspect="1" noChangeArrowheads="1" noTextEdit="1"/>
          </p:cNvSpPr>
          <p:nvPr>
            <p:ph type="sldImg"/>
          </p:nvPr>
        </p:nvSpPr>
        <p:spPr>
          <a:xfrm>
            <a:off x="2176463" y="615950"/>
            <a:ext cx="2260600" cy="1695450"/>
          </a:xfrm>
          <a:ln w="12700" cap="flat">
            <a:solidFill>
              <a:schemeClr val="tx1"/>
            </a:solidFill>
          </a:ln>
        </p:spPr>
      </p:sp>
      <p:sp>
        <p:nvSpPr>
          <p:cNvPr id="122884" name="Rectangle 3"/>
          <p:cNvSpPr>
            <a:spLocks noGrp="1" noChangeArrowheads="1"/>
          </p:cNvSpPr>
          <p:nvPr>
            <p:ph type="body" idx="1"/>
          </p:nvPr>
        </p:nvSpPr>
        <p:spPr>
          <a:xfrm>
            <a:off x="947738" y="2386013"/>
            <a:ext cx="5203825" cy="7081837"/>
          </a:xfrm>
          <a:noFill/>
          <a:ln w="9525"/>
        </p:spPr>
        <p:txBody>
          <a:bodyPr lIns="95563" tIns="46944" rIns="95563" bIns="46944"/>
          <a:lstStyle/>
          <a:p>
            <a:pPr algn="just" eaLnBrk="1" hangingPunct="1"/>
            <a:r>
              <a:rPr lang="en-AU" smtClean="0">
                <a:latin typeface="Times New Roman" pitchFamily="-109" charset="0"/>
              </a:rPr>
              <a:t>Several other appeals can be used by marketers to change attitudes. </a:t>
            </a:r>
          </a:p>
          <a:p>
            <a:pPr algn="just" eaLnBrk="1" hangingPunct="1"/>
            <a:endParaRPr lang="en-AU" smtClean="0">
              <a:latin typeface="Times New Roman" pitchFamily="-109" charset="0"/>
            </a:endParaRPr>
          </a:p>
          <a:p>
            <a:pPr algn="just" eaLnBrk="1" hangingPunct="1"/>
            <a:r>
              <a:rPr lang="en-AU" smtClean="0">
                <a:solidFill>
                  <a:srgbClr val="000000"/>
                </a:solidFill>
                <a:latin typeface="Times New Roman" pitchFamily="-109" charset="0"/>
                <a:cs typeface="Times New Roman" pitchFamily="-109" charset="0"/>
              </a:rPr>
              <a:t>Fear appeals make use of the threat of negative consequences if attitudes or behaviours are not altered. They are useful in persuasive messages for certain types of products. While fear appeals have been studied primarily in terms of physical fear, social fears are also used in advertising. </a:t>
            </a:r>
          </a:p>
          <a:p>
            <a:pPr algn="just" eaLnBrk="1" hangingPunct="1"/>
            <a:endParaRPr lang="en-AU" smtClean="0">
              <a:latin typeface="Times New Roman" pitchFamily="-109" charset="0"/>
            </a:endParaRPr>
          </a:p>
          <a:p>
            <a:pPr algn="just" eaLnBrk="1" hangingPunct="1"/>
            <a:r>
              <a:rPr lang="en-AU" smtClean="0">
                <a:latin typeface="Times New Roman" pitchFamily="-109" charset="0"/>
              </a:rPr>
              <a:t>F</a:t>
            </a:r>
            <a:r>
              <a:rPr lang="en-AU" i="1" smtClean="0">
                <a:latin typeface="Times New Roman" pitchFamily="-109" charset="0"/>
              </a:rPr>
              <a:t>ear appeals</a:t>
            </a:r>
            <a:r>
              <a:rPr lang="en-AU" smtClean="0">
                <a:latin typeface="Times New Roman" pitchFamily="-109" charset="0"/>
              </a:rPr>
              <a:t> appear to work only if (1) an optimal level of fear is evoked--not so much that people tune it out, but enough to scare people into action </a:t>
            </a:r>
            <a:r>
              <a:rPr lang="en-AU" i="1" smtClean="0">
                <a:latin typeface="Times New Roman" pitchFamily="-109" charset="0"/>
              </a:rPr>
              <a:t>and</a:t>
            </a:r>
            <a:r>
              <a:rPr lang="en-AU" smtClean="0">
                <a:latin typeface="Times New Roman" pitchFamily="-109" charset="0"/>
              </a:rPr>
              <a:t> </a:t>
            </a:r>
          </a:p>
          <a:p>
            <a:pPr algn="just" eaLnBrk="1" hangingPunct="1"/>
            <a:endParaRPr lang="en-AU" smtClean="0">
              <a:latin typeface="Times New Roman" pitchFamily="-109" charset="0"/>
            </a:endParaRPr>
          </a:p>
          <a:p>
            <a:pPr algn="just" eaLnBrk="1" hangingPunct="1"/>
            <a:r>
              <a:rPr lang="en-AU" smtClean="0">
                <a:latin typeface="Times New Roman" pitchFamily="-109" charset="0"/>
              </a:rPr>
              <a:t>(2) a way to avoid the feared stimulus is explicitly indicated--e.g., drink responsibly</a:t>
            </a:r>
          </a:p>
          <a:p>
            <a:pPr algn="just" eaLnBrk="1" hangingPunct="1"/>
            <a:endParaRPr lang="en-AU" smtClean="0">
              <a:latin typeface="Times New Roman" pitchFamily="-109" charset="0"/>
            </a:endParaRPr>
          </a:p>
          <a:p>
            <a:pPr algn="just" eaLnBrk="1" hangingPunct="1"/>
            <a:r>
              <a:rPr lang="en-AU" i="1" smtClean="0">
                <a:latin typeface="Times New Roman" pitchFamily="-109" charset="0"/>
              </a:rPr>
              <a:t>Show ad here</a:t>
            </a:r>
            <a:endParaRPr lang="en-AU" b="1" i="1" smtClean="0">
              <a:latin typeface="Times New Roman" pitchFamily="-109" charset="0"/>
            </a:endParaRPr>
          </a:p>
          <a:p>
            <a:pPr algn="just" eaLnBrk="1" hangingPunct="1"/>
            <a:endParaRPr lang="en-AU" i="1" smtClean="0">
              <a:latin typeface="Times New Roman" pitchFamily="-109" charset="0"/>
            </a:endParaRPr>
          </a:p>
          <a:p>
            <a:pPr algn="just" eaLnBrk="1" hangingPunct="1"/>
            <a:r>
              <a:rPr lang="en-AU" i="1" smtClean="0">
                <a:latin typeface="Times New Roman" pitchFamily="-109" charset="0"/>
              </a:rPr>
              <a:t>Humor</a:t>
            </a:r>
            <a:r>
              <a:rPr lang="en-AU" smtClean="0">
                <a:latin typeface="Times New Roman" pitchFamily="-109" charset="0"/>
              </a:rPr>
              <a:t> appears to be effective in gaining attention, but does not appear to increase persuasion in practice. </a:t>
            </a:r>
            <a:r>
              <a:rPr lang="en-AU" smtClean="0">
                <a:solidFill>
                  <a:srgbClr val="000000"/>
                </a:solidFill>
                <a:latin typeface="Times New Roman" pitchFamily="-109" charset="0"/>
                <a:cs typeface="Times New Roman" pitchFamily="-109" charset="0"/>
              </a:rPr>
              <a:t>However, the humorous message must remain focused on the brand or main selling point in order to be effective.</a:t>
            </a:r>
            <a:r>
              <a:rPr lang="en-AU" smtClean="0">
                <a:latin typeface="Times New Roman" pitchFamily="-109" charset="0"/>
              </a:rPr>
              <a:t> In addition, a more favourable attitude toward the advertisement may be created by humorous advertising, which may in turn result in  positive attitude towards the brand and purchase intentions. It has been found to increased sales.  </a:t>
            </a:r>
          </a:p>
          <a:p>
            <a:pPr algn="just" eaLnBrk="1" hangingPunct="1"/>
            <a:r>
              <a:rPr lang="en-AU" b="1" i="1" smtClean="0">
                <a:latin typeface="Times New Roman" pitchFamily="-109" charset="0"/>
              </a:rPr>
              <a:t>Show ad here</a:t>
            </a:r>
          </a:p>
          <a:p>
            <a:pPr algn="just" eaLnBrk="1" hangingPunct="1"/>
            <a:endParaRPr lang="en-AU" smtClean="0">
              <a:solidFill>
                <a:srgbClr val="000000"/>
              </a:solidFill>
              <a:latin typeface="Times New Roman" pitchFamily="-109" charset="0"/>
              <a:cs typeface="Times New Roman" pitchFamily="-109" charset="0"/>
            </a:endParaRPr>
          </a:p>
          <a:p>
            <a:pPr algn="just" eaLnBrk="1" hangingPunct="1"/>
            <a:r>
              <a:rPr lang="en-AU" smtClean="0">
                <a:solidFill>
                  <a:srgbClr val="000000"/>
                </a:solidFill>
                <a:latin typeface="Times New Roman" pitchFamily="-109" charset="0"/>
                <a:cs typeface="Times New Roman" pitchFamily="-109" charset="0"/>
              </a:rPr>
              <a:t>It is not clear yet what causes comparative ads to succeed or fail. They do require extensive pretesting. </a:t>
            </a:r>
          </a:p>
          <a:p>
            <a:pPr algn="just" eaLnBrk="1" hangingPunct="1"/>
            <a:r>
              <a:rPr lang="en-AU" i="1" smtClean="0">
                <a:latin typeface="Times New Roman" pitchFamily="-109" charset="0"/>
              </a:rPr>
              <a:t>Comparative advertising</a:t>
            </a:r>
            <a:r>
              <a:rPr lang="en-AU" smtClean="0">
                <a:latin typeface="Times New Roman" pitchFamily="-109" charset="0"/>
              </a:rPr>
              <a:t>, is illegal in many countries, it often increases sales for the sponsoring brand, but may backfire in certain cultures.</a:t>
            </a:r>
            <a:endParaRPr lang="en-AU" smtClean="0">
              <a:solidFill>
                <a:srgbClr val="000000"/>
              </a:solidFill>
              <a:latin typeface="Times New Roman" pitchFamily="-109" charset="0"/>
              <a:cs typeface="Times New Roman" pitchFamily="-109" charset="0"/>
            </a:endParaRPr>
          </a:p>
          <a:p>
            <a:pPr algn="just" eaLnBrk="1" hangingPunct="1"/>
            <a:endParaRPr lang="en-AU" b="1" i="1" smtClean="0">
              <a:latin typeface="Times New Roman" pitchFamily="-109" charset="0"/>
            </a:endParaRPr>
          </a:p>
          <a:p>
            <a:pPr algn="just" eaLnBrk="1" hangingPunct="1"/>
            <a:r>
              <a:rPr lang="en-AU" b="1" i="1" smtClean="0">
                <a:latin typeface="Times New Roman" pitchFamily="-109" charset="0"/>
              </a:rPr>
              <a:t>Show ad here</a:t>
            </a:r>
          </a:p>
          <a:p>
            <a:pPr algn="just" eaLnBrk="1" hangingPunct="1"/>
            <a:endParaRPr lang="en-AU" smtClean="0">
              <a:solidFill>
                <a:srgbClr val="000000"/>
              </a:solidFill>
              <a:latin typeface="Times New Roman" pitchFamily="-109" charset="0"/>
              <a:cs typeface="Times New Roman" pitchFamily="-109"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w="9525"/>
        </p:spPr>
        <p:txBody>
          <a:bodyPr/>
          <a:lstStyle/>
          <a:p>
            <a:pPr eaLnBrk="1" hangingPunct="1">
              <a:lnSpc>
                <a:spcPct val="80000"/>
              </a:lnSpc>
            </a:pPr>
            <a:r>
              <a:rPr lang="en-US" sz="2800" smtClean="0">
                <a:latin typeface="Times New Roman" pitchFamily="-109" charset="0"/>
              </a:rPr>
              <a:t>So what’s important???</a:t>
            </a:r>
          </a:p>
          <a:p>
            <a:pPr eaLnBrk="1" hangingPunct="1">
              <a:lnSpc>
                <a:spcPct val="80000"/>
              </a:lnSpc>
            </a:pPr>
            <a:endParaRPr lang="en-US" sz="2800" smtClean="0">
              <a:latin typeface="Times New Roman" pitchFamily="-109" charset="0"/>
            </a:endParaRPr>
          </a:p>
          <a:p>
            <a:pPr eaLnBrk="1" hangingPunct="1">
              <a:lnSpc>
                <a:spcPct val="80000"/>
              </a:lnSpc>
            </a:pPr>
            <a:r>
              <a:rPr lang="en-US" sz="2800" smtClean="0">
                <a:latin typeface="Times New Roman" pitchFamily="-109" charset="0"/>
              </a:rPr>
              <a:t>Attitudes are made up of what we think, feel and do</a:t>
            </a:r>
          </a:p>
          <a:p>
            <a:pPr eaLnBrk="1" hangingPunct="1">
              <a:lnSpc>
                <a:spcPct val="80000"/>
              </a:lnSpc>
            </a:pPr>
            <a:endParaRPr lang="en-US" sz="2800" smtClean="0">
              <a:latin typeface="Times New Roman" pitchFamily="-109" charset="0"/>
            </a:endParaRPr>
          </a:p>
          <a:p>
            <a:pPr eaLnBrk="1" hangingPunct="1">
              <a:lnSpc>
                <a:spcPct val="80000"/>
              </a:lnSpc>
            </a:pPr>
            <a:r>
              <a:rPr lang="en-US" sz="2800" smtClean="0">
                <a:latin typeface="Times New Roman" pitchFamily="-109" charset="0"/>
              </a:rPr>
              <a:t>Attitudes: </a:t>
            </a:r>
          </a:p>
          <a:p>
            <a:pPr lvl="1" eaLnBrk="1" hangingPunct="1">
              <a:lnSpc>
                <a:spcPct val="80000"/>
              </a:lnSpc>
            </a:pPr>
            <a:r>
              <a:rPr lang="en-US" sz="2400" smtClean="0">
                <a:latin typeface="Times New Roman" pitchFamily="-109" charset="0"/>
              </a:rPr>
              <a:t>Are learnt </a:t>
            </a:r>
          </a:p>
          <a:p>
            <a:pPr lvl="1" eaLnBrk="1" hangingPunct="1">
              <a:lnSpc>
                <a:spcPct val="80000"/>
              </a:lnSpc>
            </a:pPr>
            <a:r>
              <a:rPr lang="en-US" sz="2400" smtClean="0">
                <a:latin typeface="Times New Roman" pitchFamily="-109" charset="0"/>
              </a:rPr>
              <a:t>They depend on the situation we are in</a:t>
            </a:r>
          </a:p>
          <a:p>
            <a:pPr lvl="1" eaLnBrk="1" hangingPunct="1">
              <a:lnSpc>
                <a:spcPct val="80000"/>
              </a:lnSpc>
            </a:pPr>
            <a:r>
              <a:rPr lang="en-US" sz="2400" smtClean="0">
                <a:latin typeface="Times New Roman" pitchFamily="-109" charset="0"/>
              </a:rPr>
              <a:t>They can transfer onto other objects</a:t>
            </a:r>
          </a:p>
          <a:p>
            <a:pPr lvl="1" eaLnBrk="1" hangingPunct="1">
              <a:lnSpc>
                <a:spcPct val="80000"/>
              </a:lnSpc>
            </a:pPr>
            <a:r>
              <a:rPr lang="en-US" sz="2400" smtClean="0">
                <a:latin typeface="Times New Roman" pitchFamily="-109" charset="0"/>
              </a:rPr>
              <a:t>And we attempt to keep them consistent</a:t>
            </a:r>
          </a:p>
          <a:p>
            <a:pPr eaLnBrk="1" hangingPunct="1">
              <a:lnSpc>
                <a:spcPct val="80000"/>
              </a:lnSpc>
            </a:pPr>
            <a:endParaRPr lang="en-US" sz="2800" smtClean="0">
              <a:latin typeface="Times New Roman" pitchFamily="-109" charset="0"/>
            </a:endParaRPr>
          </a:p>
          <a:p>
            <a:pPr eaLnBrk="1" hangingPunct="1">
              <a:lnSpc>
                <a:spcPct val="80000"/>
              </a:lnSpc>
            </a:pPr>
            <a:r>
              <a:rPr lang="en-US" sz="2800" smtClean="0">
                <a:latin typeface="Times New Roman" pitchFamily="-109" charset="0"/>
              </a:rPr>
              <a:t>There are strategies that we as marketers can use to change the way consumers think, feel and do </a:t>
            </a:r>
          </a:p>
          <a:p>
            <a:pPr eaLnBrk="1" hangingPunct="1">
              <a:lnSpc>
                <a:spcPct val="80000"/>
              </a:lnSpc>
            </a:pPr>
            <a:endParaRPr lang="en-US" sz="1700" smtClean="0">
              <a:latin typeface="Times New Roman" pitchFamily="-109" charset="0"/>
            </a:endParaRPr>
          </a:p>
        </p:txBody>
      </p:sp>
      <p:sp>
        <p:nvSpPr>
          <p:cNvPr id="124932" name="Slide Number Placeholder 3"/>
          <p:cNvSpPr>
            <a:spLocks noGrp="1"/>
          </p:cNvSpPr>
          <p:nvPr>
            <p:ph type="sldNum" sz="quarter" idx="5"/>
          </p:nvPr>
        </p:nvSpPr>
        <p:spPr>
          <a:noFill/>
        </p:spPr>
        <p:txBody>
          <a:bodyPr/>
          <a:lstStyle/>
          <a:p>
            <a:fld id="{3B3254DE-BC59-421C-9C44-91D1BC7C7F93}" type="slidenum">
              <a:rPr lang="en-US"/>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xfrm>
            <a:off x="1174750" y="798513"/>
            <a:ext cx="4737100" cy="3554412"/>
          </a:xfrm>
          <a:ln/>
        </p:spPr>
      </p:sp>
      <p:sp>
        <p:nvSpPr>
          <p:cNvPr id="81923" name="Notes Placeholder 2"/>
          <p:cNvSpPr>
            <a:spLocks noGrp="1"/>
          </p:cNvSpPr>
          <p:nvPr>
            <p:ph type="body" idx="1"/>
          </p:nvPr>
        </p:nvSpPr>
        <p:spPr>
          <a:xfrm>
            <a:off x="977900" y="4378325"/>
            <a:ext cx="5211763" cy="4632325"/>
          </a:xfrm>
          <a:noFill/>
          <a:ln w="9525"/>
        </p:spPr>
        <p:txBody>
          <a:bodyPr/>
          <a:lstStyle/>
          <a:p>
            <a:r>
              <a:rPr lang="en-AU" sz="1500" smtClean="0">
                <a:latin typeface="Times New Roman" pitchFamily="-109" charset="0"/>
              </a:rPr>
              <a:t>When we talk about consumers attitudes towards something we talk about their attitude towards an object. </a:t>
            </a:r>
          </a:p>
          <a:p>
            <a:endParaRPr lang="en-AU" sz="1500" smtClean="0">
              <a:latin typeface="Times New Roman" pitchFamily="-109" charset="0"/>
            </a:endParaRPr>
          </a:p>
          <a:p>
            <a:r>
              <a:rPr lang="en-AU" sz="1500" smtClean="0">
                <a:latin typeface="Times New Roman" pitchFamily="-109" charset="0"/>
              </a:rPr>
              <a:t>The word object can be substituted when investigating an attitude towards something specific. </a:t>
            </a:r>
          </a:p>
          <a:p>
            <a:endParaRPr lang="en-AU" sz="1500" smtClean="0">
              <a:latin typeface="Times New Roman" pitchFamily="-109" charset="0"/>
            </a:endParaRPr>
          </a:p>
          <a:p>
            <a:r>
              <a:rPr lang="en-AU" sz="1500" smtClean="0">
                <a:latin typeface="Times New Roman" pitchFamily="-109" charset="0"/>
              </a:rPr>
              <a:t>You can have an attitude towards a product (for example the Ipod ),  </a:t>
            </a:r>
          </a:p>
          <a:p>
            <a:r>
              <a:rPr lang="en-AU" sz="1500" smtClean="0">
                <a:latin typeface="Times New Roman" pitchFamily="-109" charset="0"/>
              </a:rPr>
              <a:t>a particular product category (like fashion clothing or beverages), </a:t>
            </a:r>
          </a:p>
          <a:p>
            <a:r>
              <a:rPr lang="en-AU" sz="1500" smtClean="0">
                <a:latin typeface="Times New Roman" pitchFamily="-109" charset="0"/>
              </a:rPr>
              <a:t>a brand (like coca-cola), </a:t>
            </a:r>
          </a:p>
          <a:p>
            <a:r>
              <a:rPr lang="en-AU" sz="1500" smtClean="0">
                <a:latin typeface="Times New Roman" pitchFamily="-109" charset="0"/>
              </a:rPr>
              <a:t>a service (like qantas or virgin blue), </a:t>
            </a:r>
          </a:p>
          <a:p>
            <a:r>
              <a:rPr lang="en-AU" sz="1500" smtClean="0">
                <a:latin typeface="Times New Roman" pitchFamily="-109" charset="0"/>
              </a:rPr>
              <a:t>a possession (like a car or laptop), </a:t>
            </a:r>
          </a:p>
          <a:p>
            <a:r>
              <a:rPr lang="en-AU" sz="1500" smtClean="0">
                <a:latin typeface="Times New Roman" pitchFamily="-109" charset="0"/>
              </a:rPr>
              <a:t>the use of a product (like smoking or talking on mobiles while driving), </a:t>
            </a:r>
          </a:p>
          <a:p>
            <a:r>
              <a:rPr lang="en-AU" sz="1500" smtClean="0">
                <a:latin typeface="Times New Roman" pitchFamily="-109" charset="0"/>
              </a:rPr>
              <a:t>a particular ad, </a:t>
            </a:r>
          </a:p>
          <a:p>
            <a:r>
              <a:rPr lang="en-AU" sz="1500" smtClean="0">
                <a:latin typeface="Times New Roman" pitchFamily="-109" charset="0"/>
              </a:rPr>
              <a:t>the price of a product or service, a retailer (like david jones or myer), </a:t>
            </a:r>
          </a:p>
          <a:p>
            <a:r>
              <a:rPr lang="en-AU" sz="1500" smtClean="0">
                <a:latin typeface="Times New Roman" pitchFamily="-109" charset="0"/>
              </a:rPr>
              <a:t>a person (like John Howard or David Beckham) </a:t>
            </a:r>
          </a:p>
          <a:p>
            <a:r>
              <a:rPr lang="en-AU" sz="1500" smtClean="0">
                <a:latin typeface="Times New Roman" pitchFamily="-109" charset="0"/>
              </a:rPr>
              <a:t>or an attitude towards an issue like drink driving.</a:t>
            </a:r>
          </a:p>
        </p:txBody>
      </p:sp>
      <p:sp>
        <p:nvSpPr>
          <p:cNvPr id="81924" name="Slide Number Placeholder 3"/>
          <p:cNvSpPr>
            <a:spLocks noGrp="1"/>
          </p:cNvSpPr>
          <p:nvPr>
            <p:ph type="sldNum" sz="quarter" idx="5"/>
          </p:nvPr>
        </p:nvSpPr>
        <p:spPr>
          <a:noFill/>
        </p:spPr>
        <p:txBody>
          <a:bodyPr/>
          <a:lstStyle/>
          <a:p>
            <a:fld id="{C2539F88-2CB1-41A5-8A96-F3DE4718F88A}"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w="9525"/>
        </p:spPr>
        <p:txBody>
          <a:bodyPr/>
          <a:lstStyle/>
          <a:p>
            <a:r>
              <a:rPr lang="en-AU" sz="1500" smtClean="0">
                <a:latin typeface="Times New Roman" pitchFamily="-109" charset="0"/>
              </a:rPr>
              <a:t>Psychologists have long been motivated to understand the relationship between attitudes and behaviour and have tried to construct models that capture the underlying dimensions of an attitude.</a:t>
            </a:r>
          </a:p>
          <a:p>
            <a:endParaRPr lang="en-AU" sz="1500" smtClean="0">
              <a:latin typeface="Times New Roman" pitchFamily="-109" charset="0"/>
            </a:endParaRPr>
          </a:p>
          <a:p>
            <a:r>
              <a:rPr lang="en-AU" sz="1500" smtClean="0">
                <a:latin typeface="Times New Roman" pitchFamily="-109" charset="0"/>
              </a:rPr>
              <a:t>The focus has been on specifying the composition of an attitude to be able to find a better explanation or prediction of behaviour. </a:t>
            </a:r>
          </a:p>
          <a:p>
            <a:endParaRPr lang="en-AU" sz="1500" smtClean="0">
              <a:latin typeface="Times New Roman" pitchFamily="-109" charset="0"/>
            </a:endParaRPr>
          </a:p>
          <a:p>
            <a:r>
              <a:rPr lang="en-AU" sz="1500" smtClean="0">
                <a:latin typeface="Times New Roman" pitchFamily="-109" charset="0"/>
              </a:rPr>
              <a:t>We will go through three of the important attitude models. </a:t>
            </a:r>
          </a:p>
          <a:p>
            <a:r>
              <a:rPr lang="en-AU" sz="1500" smtClean="0">
                <a:latin typeface="Times New Roman" pitchFamily="-109" charset="0"/>
              </a:rPr>
              <a:t>The tricomponent model of attitudes</a:t>
            </a:r>
          </a:p>
          <a:p>
            <a:r>
              <a:rPr lang="en-AU" sz="1500" smtClean="0">
                <a:latin typeface="Times New Roman" pitchFamily="-109" charset="0"/>
              </a:rPr>
              <a:t>Multi-attribute Model of attitudes</a:t>
            </a:r>
          </a:p>
          <a:p>
            <a:r>
              <a:rPr lang="en-AU" sz="1500" smtClean="0">
                <a:latin typeface="Times New Roman" pitchFamily="-109" charset="0"/>
              </a:rPr>
              <a:t>And attitude towards the ad</a:t>
            </a:r>
          </a:p>
          <a:p>
            <a:endParaRPr lang="en-AU" sz="1500" smtClean="0">
              <a:latin typeface="Times New Roman" pitchFamily="-109" charset="0"/>
            </a:endParaRPr>
          </a:p>
          <a:p>
            <a:r>
              <a:rPr lang="en-AU" sz="1500" smtClean="0">
                <a:latin typeface="Times New Roman" pitchFamily="-109" charset="0"/>
              </a:rPr>
              <a:t>The theory of reasoned action is another model of atittudes that will be discussed in your tut this week and in the presentations next week.</a:t>
            </a:r>
          </a:p>
          <a:p>
            <a:endParaRPr lang="en-AU" smtClean="0">
              <a:latin typeface="Times New Roman" pitchFamily="-109" charset="0"/>
            </a:endParaRPr>
          </a:p>
          <a:p>
            <a:endParaRPr lang="en-AU" smtClean="0">
              <a:latin typeface="Times New Roman" pitchFamily="-109" charset="0"/>
            </a:endParaRPr>
          </a:p>
        </p:txBody>
      </p:sp>
      <p:sp>
        <p:nvSpPr>
          <p:cNvPr id="82948" name="Slide Number Placeholder 3"/>
          <p:cNvSpPr>
            <a:spLocks noGrp="1"/>
          </p:cNvSpPr>
          <p:nvPr>
            <p:ph type="sldNum" sz="quarter" idx="5"/>
          </p:nvPr>
        </p:nvSpPr>
        <p:spPr>
          <a:noFill/>
        </p:spPr>
        <p:txBody>
          <a:bodyPr/>
          <a:lstStyle/>
          <a:p>
            <a:fld id="{548E13FD-DC1C-4244-A794-E67A822408B8}"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w="9525"/>
        </p:spPr>
        <p:txBody>
          <a:bodyPr/>
          <a:lstStyle/>
          <a:p>
            <a:pPr eaLnBrk="1" hangingPunct="1"/>
            <a:r>
              <a:rPr lang="en-AU" smtClean="0">
                <a:latin typeface="Times New Roman" pitchFamily="-109" charset="0"/>
              </a:rPr>
              <a:t>To understand attitudes, we need to look at the attitude components</a:t>
            </a:r>
          </a:p>
          <a:p>
            <a:pPr eaLnBrk="1" hangingPunct="1"/>
            <a:endParaRPr lang="en-AU" smtClean="0">
              <a:latin typeface="Times New Roman" pitchFamily="-109" charset="0"/>
            </a:endParaRPr>
          </a:p>
          <a:p>
            <a:pPr eaLnBrk="1" hangingPunct="1"/>
            <a:r>
              <a:rPr lang="en-AU" smtClean="0">
                <a:latin typeface="Times New Roman" pitchFamily="-109" charset="0"/>
              </a:rPr>
              <a:t>According to the tricomponent model of attitudes there are three components that make up an attitude. </a:t>
            </a:r>
          </a:p>
          <a:p>
            <a:pPr lvl="1" eaLnBrk="1" hangingPunct="1"/>
            <a:endParaRPr lang="en-AU" i="1" smtClean="0">
              <a:latin typeface="Times New Roman" pitchFamily="-109" charset="0"/>
            </a:endParaRPr>
          </a:p>
          <a:p>
            <a:pPr lvl="1" eaLnBrk="1" hangingPunct="1"/>
            <a:r>
              <a:rPr lang="en-AU" i="1" smtClean="0">
                <a:latin typeface="Times New Roman" pitchFamily="-109" charset="0"/>
              </a:rPr>
              <a:t>One of the components is </a:t>
            </a:r>
          </a:p>
          <a:p>
            <a:pPr lvl="1" eaLnBrk="1" hangingPunct="1"/>
            <a:endParaRPr lang="en-AU" i="1" smtClean="0">
              <a:latin typeface="Times New Roman" pitchFamily="-109" charset="0"/>
            </a:endParaRPr>
          </a:p>
          <a:p>
            <a:pPr lvl="1" eaLnBrk="1" hangingPunct="1"/>
            <a:r>
              <a:rPr lang="en-AU" i="1" smtClean="0">
                <a:latin typeface="Times New Roman" pitchFamily="-109" charset="0"/>
              </a:rPr>
              <a:t>Cognition</a:t>
            </a:r>
            <a:endParaRPr lang="en-AU" smtClean="0">
              <a:latin typeface="Times New Roman" pitchFamily="-109" charset="0"/>
            </a:endParaRPr>
          </a:p>
          <a:p>
            <a:pPr marL="1189038" lvl="2" eaLnBrk="1" hangingPunct="1"/>
            <a:r>
              <a:rPr lang="en-AU" smtClean="0">
                <a:latin typeface="Times New Roman" pitchFamily="-109" charset="0"/>
              </a:rPr>
              <a:t>This Is made up of the beliefs a consumer holds about an attitude object</a:t>
            </a:r>
          </a:p>
          <a:p>
            <a:pPr lvl="1" eaLnBrk="1" hangingPunct="1"/>
            <a:endParaRPr lang="en-AU" i="1" smtClean="0">
              <a:latin typeface="Times New Roman" pitchFamily="-109" charset="0"/>
            </a:endParaRPr>
          </a:p>
          <a:p>
            <a:pPr lvl="1" eaLnBrk="1" hangingPunct="1"/>
            <a:r>
              <a:rPr lang="en-AU" i="1" smtClean="0">
                <a:latin typeface="Times New Roman" pitchFamily="-109" charset="0"/>
              </a:rPr>
              <a:t>Another component is</a:t>
            </a:r>
          </a:p>
          <a:p>
            <a:pPr lvl="1" eaLnBrk="1" hangingPunct="1"/>
            <a:r>
              <a:rPr lang="en-AU" i="1" smtClean="0">
                <a:latin typeface="Times New Roman" pitchFamily="-109" charset="0"/>
              </a:rPr>
              <a:t>Affect</a:t>
            </a:r>
            <a:endParaRPr lang="en-AU" smtClean="0">
              <a:latin typeface="Times New Roman" pitchFamily="-109" charset="0"/>
            </a:endParaRPr>
          </a:p>
          <a:p>
            <a:pPr marL="1189038" lvl="2" eaLnBrk="1" hangingPunct="1"/>
            <a:r>
              <a:rPr lang="en-AU" smtClean="0">
                <a:latin typeface="Times New Roman" pitchFamily="-109" charset="0"/>
              </a:rPr>
              <a:t>This is the way a consumer feels about an attitude object</a:t>
            </a:r>
          </a:p>
          <a:p>
            <a:pPr lvl="1" eaLnBrk="1" hangingPunct="1"/>
            <a:endParaRPr lang="en-AU" i="1" smtClean="0">
              <a:latin typeface="Times New Roman" pitchFamily="-109" charset="0"/>
            </a:endParaRPr>
          </a:p>
          <a:p>
            <a:pPr lvl="1" eaLnBrk="1" hangingPunct="1"/>
            <a:r>
              <a:rPr lang="en-AU" i="1" smtClean="0">
                <a:latin typeface="Times New Roman" pitchFamily="-109" charset="0"/>
              </a:rPr>
              <a:t>And the Conative component is </a:t>
            </a:r>
            <a:endParaRPr lang="en-AU" smtClean="0">
              <a:latin typeface="Times New Roman" pitchFamily="-109" charset="0"/>
            </a:endParaRPr>
          </a:p>
          <a:p>
            <a:pPr marL="1189038" lvl="2" eaLnBrk="1" hangingPunct="1"/>
            <a:r>
              <a:rPr lang="en-AU" smtClean="0">
                <a:latin typeface="Times New Roman" pitchFamily="-109" charset="0"/>
              </a:rPr>
              <a:t>the way that people behave with regard to the attitude</a:t>
            </a:r>
            <a:endParaRPr lang="en-AU" b="1" smtClean="0">
              <a:latin typeface="Times New Roman" pitchFamily="-109" charset="0"/>
            </a:endParaRPr>
          </a:p>
        </p:txBody>
      </p:sp>
      <p:sp>
        <p:nvSpPr>
          <p:cNvPr id="83972" name="Slide Number Placeholder 3"/>
          <p:cNvSpPr>
            <a:spLocks noGrp="1"/>
          </p:cNvSpPr>
          <p:nvPr>
            <p:ph type="sldNum" sz="quarter" idx="5"/>
          </p:nvPr>
        </p:nvSpPr>
        <p:spPr>
          <a:noFill/>
        </p:spPr>
        <p:txBody>
          <a:bodyPr/>
          <a:lstStyle/>
          <a:p>
            <a:fld id="{6DE6B33B-6FFB-4A20-8689-D0EA735C49F3}"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5D7BADFB-92FA-46C6-9996-4B18E6B5289D}" type="slidenum">
              <a:rPr lang="en-US"/>
              <a:pPr/>
              <a:t>9</a:t>
            </a:fld>
            <a:endParaRPr lang="en-US"/>
          </a:p>
        </p:txBody>
      </p:sp>
      <p:sp>
        <p:nvSpPr>
          <p:cNvPr id="84995" name="Rectangle 4"/>
          <p:cNvSpPr>
            <a:spLocks noGrp="1" noRot="1" noChangeAspect="1" noChangeArrowheads="1" noTextEdit="1"/>
          </p:cNvSpPr>
          <p:nvPr>
            <p:ph type="sldImg"/>
          </p:nvPr>
        </p:nvSpPr>
        <p:spPr>
          <a:ln/>
        </p:spPr>
      </p:sp>
      <p:sp>
        <p:nvSpPr>
          <p:cNvPr id="84996" name="Rectangle 5"/>
          <p:cNvSpPr>
            <a:spLocks noGrp="1" noChangeArrowheads="1"/>
          </p:cNvSpPr>
          <p:nvPr>
            <p:ph type="body" idx="1"/>
          </p:nvPr>
        </p:nvSpPr>
        <p:spPr>
          <a:noFill/>
          <a:ln w="9525"/>
        </p:spPr>
        <p:txBody>
          <a:bodyPr/>
          <a:lstStyle/>
          <a:p>
            <a:pPr eaLnBrk="1" hangingPunct="1"/>
            <a:r>
              <a:rPr lang="en-AU" sz="1500" dirty="0" smtClean="0">
                <a:latin typeface="Times New Roman" pitchFamily="-109" charset="0"/>
              </a:rPr>
              <a:t>We will discuss these attitude components in more detail.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But to give you an overview of how these components are used by marketers it is the marketing stimuli that consumers come into contact with can be directed at one or more of the attitude components.</a:t>
            </a:r>
          </a:p>
          <a:p>
            <a:pPr eaLnBrk="1" hangingPunct="1"/>
            <a:r>
              <a:rPr lang="en-AU" sz="1500" dirty="0" smtClean="0">
                <a:latin typeface="Times New Roman" pitchFamily="-109" charset="0"/>
              </a:rPr>
              <a:t> </a:t>
            </a:r>
          </a:p>
          <a:p>
            <a:pPr eaLnBrk="1" hangingPunct="1"/>
            <a:r>
              <a:rPr lang="en-AU" sz="1500" dirty="0" smtClean="0">
                <a:latin typeface="Times New Roman" pitchFamily="-109" charset="0"/>
              </a:rPr>
              <a:t>This can induce changes in the affective component, changes in beliefs or a change or changes in the behavioural intentions of the recipient of the marketing stimuli. </a:t>
            </a:r>
          </a:p>
          <a:p>
            <a:pPr eaLnBrk="1" hangingPunct="1"/>
            <a:endParaRPr lang="en-AU" sz="1500" dirty="0" smtClean="0">
              <a:latin typeface="Times New Roman" pitchFamily="-109" charset="0"/>
            </a:endParaRPr>
          </a:p>
          <a:p>
            <a:pPr eaLnBrk="1" hangingPunct="1"/>
            <a:r>
              <a:rPr lang="en-AU" sz="1500" dirty="0" smtClean="0">
                <a:latin typeface="Times New Roman" pitchFamily="-109" charset="0"/>
              </a:rPr>
              <a:t>These changes can then produce a change in the overall attitude about the object.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0E32BE9-C982-4D45-A9C5-84459A8B3F5E}" type="slidenum">
              <a:rPr lang="en-US"/>
              <a:pPr/>
              <a:t>10</a:t>
            </a:fld>
            <a:endParaRPr lang="en-US"/>
          </a:p>
        </p:txBody>
      </p:sp>
      <p:sp>
        <p:nvSpPr>
          <p:cNvPr id="86019" name="Rectangle 2"/>
          <p:cNvSpPr>
            <a:spLocks noGrp="1" noRot="1" noChangeAspect="1" noChangeArrowheads="1" noTextEdit="1"/>
          </p:cNvSpPr>
          <p:nvPr>
            <p:ph type="sldImg"/>
          </p:nvPr>
        </p:nvSpPr>
        <p:spPr>
          <a:xfrm>
            <a:off x="2039938" y="798513"/>
            <a:ext cx="3001962" cy="2252662"/>
          </a:xfrm>
          <a:ln/>
        </p:spPr>
      </p:sp>
      <p:sp>
        <p:nvSpPr>
          <p:cNvPr id="86020" name="Rectangle 3"/>
          <p:cNvSpPr>
            <a:spLocks noGrp="1" noChangeArrowheads="1"/>
          </p:cNvSpPr>
          <p:nvPr>
            <p:ph type="body" idx="1"/>
          </p:nvPr>
        </p:nvSpPr>
        <p:spPr>
          <a:xfrm>
            <a:off x="977900" y="3049588"/>
            <a:ext cx="5211763" cy="6232525"/>
          </a:xfrm>
          <a:noFill/>
          <a:ln w="9525"/>
        </p:spPr>
        <p:txBody>
          <a:bodyPr/>
          <a:lstStyle/>
          <a:p>
            <a:pPr eaLnBrk="1" hangingPunct="1"/>
            <a:r>
              <a:rPr lang="en-US" sz="1500" dirty="0" smtClean="0">
                <a:latin typeface="Times New Roman" pitchFamily="-109" charset="0"/>
              </a:rPr>
              <a:t>The cognitive component consists of the consumer’s beliefs, knowledge and perceptions about the attributes of a particular brand, product or outlet.  These beliefs have been acquired through direct experience with the attitude object and information gathered from various sources.</a:t>
            </a:r>
          </a:p>
          <a:p>
            <a:pPr eaLnBrk="1" hangingPunct="1"/>
            <a:endParaRPr lang="en-US" sz="1500" dirty="0" smtClean="0">
              <a:latin typeface="Times New Roman" pitchFamily="-109" charset="0"/>
            </a:endParaRPr>
          </a:p>
          <a:p>
            <a:pPr eaLnBrk="1" hangingPunct="1"/>
            <a:r>
              <a:rPr lang="en-US" sz="1500" dirty="0" smtClean="0">
                <a:latin typeface="Times New Roman" pitchFamily="-109" charset="0"/>
              </a:rPr>
              <a:t>Peoples beliefs might not be ‘true’, but they do exist, and they are the individual’s beliefs</a:t>
            </a:r>
            <a:r>
              <a:rPr lang="en-AU" sz="1500" dirty="0" smtClean="0">
                <a:latin typeface="Times New Roman" pitchFamily="-109" charset="0"/>
              </a:rPr>
              <a:t>.</a:t>
            </a:r>
          </a:p>
          <a:p>
            <a:pPr eaLnBrk="1" hangingPunct="1"/>
            <a:r>
              <a:rPr lang="en-AU" sz="1500" dirty="0" smtClean="0">
                <a:latin typeface="Times New Roman" pitchFamily="-109" charset="0"/>
              </a:rPr>
              <a:t> </a:t>
            </a:r>
          </a:p>
          <a:p>
            <a:pPr eaLnBrk="1" hangingPunct="1"/>
            <a:r>
              <a:rPr lang="en-US" sz="1500" dirty="0" smtClean="0">
                <a:latin typeface="Times New Roman" pitchFamily="-109" charset="0"/>
              </a:rPr>
              <a:t>Many beliefs relate to the evaluation of attributes, </a:t>
            </a:r>
          </a:p>
          <a:p>
            <a:pPr eaLnBrk="1" hangingPunct="1"/>
            <a:r>
              <a:rPr lang="en-US" sz="1500" dirty="0" smtClean="0">
                <a:latin typeface="Times New Roman" pitchFamily="-109" charset="0"/>
              </a:rPr>
              <a:t>for example the consumer may believe that Coke Zero is moderately priced, very bitter tasting, low in status, and extremely low in kilojoules.</a:t>
            </a:r>
          </a:p>
          <a:p>
            <a:pPr eaLnBrk="1" hangingPunct="1"/>
            <a:endParaRPr lang="en-US" sz="1500" dirty="0" smtClean="0">
              <a:latin typeface="Times New Roman" pitchFamily="-109" charset="0"/>
            </a:endParaRPr>
          </a:p>
          <a:p>
            <a:pPr eaLnBrk="1" hangingPunct="1"/>
            <a:r>
              <a:rPr lang="en-US" sz="1500" dirty="0" smtClean="0">
                <a:latin typeface="Times New Roman" pitchFamily="-109" charset="0"/>
              </a:rPr>
              <a:t>These components may be positive/negative beliefs and are the basis of the multi-attribute model.</a:t>
            </a:r>
          </a:p>
          <a:p>
            <a:pPr eaLnBrk="1" hangingPunct="1"/>
            <a:endParaRPr lang="en-US" sz="1500" dirty="0" smtClean="0">
              <a:latin typeface="Times New Roman" pitchFamily="-109" charset="0"/>
            </a:endParaRPr>
          </a:p>
          <a:p>
            <a:pPr eaLnBrk="1" hangingPunct="1"/>
            <a:r>
              <a:rPr lang="en-US" sz="1500" dirty="0" smtClean="0">
                <a:latin typeface="Times New Roman" pitchFamily="-109" charset="0"/>
              </a:rPr>
              <a:t>The importance of each attribute puts a weighting on the attributes. And so it is possible to ‘measure’ how consumers perceive the product.</a:t>
            </a:r>
          </a:p>
          <a:p>
            <a:pPr eaLnBrk="1" hangingPunct="1"/>
            <a:r>
              <a:rPr lang="en-US" sz="1500" dirty="0" smtClean="0">
                <a:latin typeface="Times New Roman" pitchFamily="-109" charset="0"/>
              </a:rPr>
              <a:t>If it is less than ‘ideal’ then the marketers can assess the attributes they need to address to bring this product closer the segment’s ‘ideal’ point.  </a:t>
            </a:r>
          </a:p>
          <a:p>
            <a:pPr eaLnBrk="1" hangingPunct="1"/>
            <a:endParaRPr lang="en-US" sz="1500" dirty="0" smtClean="0">
              <a:latin typeface="Times New Roman" pitchFamily="-109" charset="0"/>
            </a:endParaRPr>
          </a:p>
          <a:p>
            <a:pPr eaLnBrk="1" hangingPunct="1"/>
            <a:r>
              <a:rPr lang="en-US" sz="1500" dirty="0" smtClean="0">
                <a:latin typeface="Times New Roman" pitchFamily="-109" charset="0"/>
              </a:rPr>
              <a:t>We’ll discuss the multi attribute model in more detail in this lecture.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88913"/>
            <a:ext cx="2058988" cy="593725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88913"/>
            <a:ext cx="6029325" cy="59372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Footer Placeholder 3"/>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1"/>
          </p:nvPr>
        </p:nvSpPr>
        <p:spPr/>
        <p:txBody>
          <a:bodyPr/>
          <a:lstStyle>
            <a:lvl1pPr>
              <a:defRPr smtClean="0"/>
            </a:lvl1pPr>
          </a:lstStyle>
          <a:p>
            <a:pPr>
              <a:defRPr/>
            </a:pPr>
            <a:r>
              <a:rPr lang="en-AU"/>
              <a:t>11-</a:t>
            </a:r>
            <a:fld id="{89D7686E-97DD-408E-AD07-66D816F5B8F0}" type="slidenum">
              <a:rPr lang="en-AU"/>
              <a:pPr>
                <a:defRPr/>
              </a:pPr>
              <a:t>‹#›</a:t>
            </a:fld>
            <a:endParaRPr lang="en-AU" b="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Footer Placeholder 3"/>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1"/>
          </p:nvPr>
        </p:nvSpPr>
        <p:spPr/>
        <p:txBody>
          <a:bodyPr/>
          <a:lstStyle>
            <a:lvl1pPr>
              <a:defRPr smtClean="0"/>
            </a:lvl1pPr>
          </a:lstStyle>
          <a:p>
            <a:pPr>
              <a:defRPr/>
            </a:pPr>
            <a:r>
              <a:rPr lang="en-AU"/>
              <a:t>11-</a:t>
            </a:r>
            <a:fld id="{A27B0240-DC70-4092-A9E0-3971A72ACBE1}" type="slidenum">
              <a:rPr lang="en-AU"/>
              <a:pPr>
                <a:defRPr/>
              </a:pPr>
              <a:t>‹#›</a:t>
            </a:fld>
            <a:endParaRPr lang="en-AU" b="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1"/>
          </p:nvPr>
        </p:nvSpPr>
        <p:spPr/>
        <p:txBody>
          <a:bodyPr/>
          <a:lstStyle>
            <a:lvl1pPr>
              <a:defRPr smtClean="0"/>
            </a:lvl1pPr>
          </a:lstStyle>
          <a:p>
            <a:pPr>
              <a:defRPr/>
            </a:pPr>
            <a:r>
              <a:rPr lang="en-AU"/>
              <a:t>11-</a:t>
            </a:r>
            <a:fld id="{CC14CDBD-EA1E-425A-8881-3994054D8515}" type="slidenum">
              <a:rPr lang="en-AU"/>
              <a:pPr>
                <a:defRPr/>
              </a:pPr>
              <a:t>‹#›</a:t>
            </a:fld>
            <a:endParaRPr lang="en-AU" b="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1447800" y="1628775"/>
            <a:ext cx="3657600" cy="4238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5257800" y="1628775"/>
            <a:ext cx="3657600" cy="4238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Footer Placeholder 4"/>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1"/>
          </p:nvPr>
        </p:nvSpPr>
        <p:spPr/>
        <p:txBody>
          <a:bodyPr/>
          <a:lstStyle>
            <a:lvl1pPr>
              <a:defRPr smtClean="0"/>
            </a:lvl1pPr>
          </a:lstStyle>
          <a:p>
            <a:pPr>
              <a:defRPr/>
            </a:pPr>
            <a:r>
              <a:rPr lang="en-AU"/>
              <a:t>11-</a:t>
            </a:r>
            <a:fld id="{3B432B70-2E4A-4C9B-85A8-C7259DD9555B}" type="slidenum">
              <a:rPr lang="en-AU"/>
              <a:pPr>
                <a:defRPr/>
              </a:pPr>
              <a:t>‹#›</a:t>
            </a:fld>
            <a:endParaRPr lang="en-AU" b="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Footer Placeholder 6"/>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8" name="Slide Number Placeholder 7"/>
          <p:cNvSpPr>
            <a:spLocks noGrp="1"/>
          </p:cNvSpPr>
          <p:nvPr>
            <p:ph type="sldNum" sz="quarter" idx="11"/>
          </p:nvPr>
        </p:nvSpPr>
        <p:spPr/>
        <p:txBody>
          <a:bodyPr/>
          <a:lstStyle>
            <a:lvl1pPr>
              <a:defRPr smtClean="0"/>
            </a:lvl1pPr>
          </a:lstStyle>
          <a:p>
            <a:pPr>
              <a:defRPr/>
            </a:pPr>
            <a:r>
              <a:rPr lang="en-AU"/>
              <a:t>11-</a:t>
            </a:r>
            <a:fld id="{516B838D-7BA1-4E1D-8F17-8D5EA8F5E51A}" type="slidenum">
              <a:rPr lang="en-AU"/>
              <a:pPr>
                <a:defRPr/>
              </a:pPr>
              <a:t>‹#›</a:t>
            </a:fld>
            <a:endParaRPr lang="en-AU" b="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4" name="Slide Number Placeholder 3"/>
          <p:cNvSpPr>
            <a:spLocks noGrp="1"/>
          </p:cNvSpPr>
          <p:nvPr>
            <p:ph type="sldNum" sz="quarter" idx="11"/>
          </p:nvPr>
        </p:nvSpPr>
        <p:spPr/>
        <p:txBody>
          <a:bodyPr/>
          <a:lstStyle>
            <a:lvl1pPr>
              <a:defRPr smtClean="0"/>
            </a:lvl1pPr>
          </a:lstStyle>
          <a:p>
            <a:pPr>
              <a:defRPr/>
            </a:pPr>
            <a:r>
              <a:rPr lang="en-AU"/>
              <a:t>11-</a:t>
            </a:r>
            <a:fld id="{7CD7733D-543A-42D8-A921-2820B604F67C}" type="slidenum">
              <a:rPr lang="en-AU"/>
              <a:pPr>
                <a:defRPr/>
              </a:pPr>
              <a:t>‹#›</a:t>
            </a:fld>
            <a:endParaRPr lang="en-AU" b="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3" name="Slide Number Placeholder 2"/>
          <p:cNvSpPr>
            <a:spLocks noGrp="1"/>
          </p:cNvSpPr>
          <p:nvPr>
            <p:ph type="sldNum" sz="quarter" idx="11"/>
          </p:nvPr>
        </p:nvSpPr>
        <p:spPr/>
        <p:txBody>
          <a:bodyPr/>
          <a:lstStyle>
            <a:lvl1pPr>
              <a:defRPr smtClean="0"/>
            </a:lvl1pPr>
          </a:lstStyle>
          <a:p>
            <a:pPr>
              <a:defRPr/>
            </a:pPr>
            <a:r>
              <a:rPr lang="en-AU"/>
              <a:t>11-</a:t>
            </a:r>
            <a:fld id="{AE03B5C3-C36D-4C12-8440-300F602B1457}" type="slidenum">
              <a:rPr lang="en-AU"/>
              <a:pPr>
                <a:defRPr/>
              </a:pPr>
              <a:t>‹#›</a:t>
            </a:fld>
            <a:endParaRPr lang="en-AU" b="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1"/>
          </p:nvPr>
        </p:nvSpPr>
        <p:spPr/>
        <p:txBody>
          <a:bodyPr/>
          <a:lstStyle>
            <a:lvl1pPr>
              <a:defRPr smtClean="0"/>
            </a:lvl1pPr>
          </a:lstStyle>
          <a:p>
            <a:pPr>
              <a:defRPr/>
            </a:pPr>
            <a:r>
              <a:rPr lang="en-AU"/>
              <a:t>11-</a:t>
            </a:r>
            <a:fld id="{AFA054B9-EA05-46DA-95A2-7D25383658E2}" type="slidenum">
              <a:rPr lang="en-AU"/>
              <a:pPr>
                <a:defRPr/>
              </a:pPr>
              <a:t>‹#›</a:t>
            </a:fld>
            <a:endParaRPr lang="en-AU" b="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1"/>
          </p:nvPr>
        </p:nvSpPr>
        <p:spPr/>
        <p:txBody>
          <a:bodyPr/>
          <a:lstStyle>
            <a:lvl1pPr>
              <a:defRPr smtClean="0"/>
            </a:lvl1pPr>
          </a:lstStyle>
          <a:p>
            <a:pPr>
              <a:defRPr/>
            </a:pPr>
            <a:r>
              <a:rPr lang="en-AU"/>
              <a:t>11-</a:t>
            </a:r>
            <a:fld id="{F3A05800-AB9A-43F5-9385-18A43D2A399A}" type="slidenum">
              <a:rPr lang="en-AU"/>
              <a:pPr>
                <a:defRPr/>
              </a:pPr>
              <a:t>‹#›</a:t>
            </a:fld>
            <a:endParaRPr lang="en-AU" b="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Footer Placeholder 3"/>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1"/>
          </p:nvPr>
        </p:nvSpPr>
        <p:spPr/>
        <p:txBody>
          <a:bodyPr/>
          <a:lstStyle>
            <a:lvl1pPr>
              <a:defRPr smtClean="0"/>
            </a:lvl1pPr>
          </a:lstStyle>
          <a:p>
            <a:pPr>
              <a:defRPr/>
            </a:pPr>
            <a:r>
              <a:rPr lang="en-AU"/>
              <a:t>11-</a:t>
            </a:r>
            <a:fld id="{0378100F-E7FE-44CF-8279-E8310AB77D3C}" type="slidenum">
              <a:rPr lang="en-AU"/>
              <a:pPr>
                <a:defRPr/>
              </a:pPr>
              <a:t>‹#›</a:t>
            </a:fld>
            <a:endParaRPr lang="en-AU" b="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48500" y="228600"/>
            <a:ext cx="1866900" cy="56388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447800" y="228600"/>
            <a:ext cx="54483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Footer Placeholder 3"/>
          <p:cNvSpPr>
            <a:spLocks noGrp="1"/>
          </p:cNvSpPr>
          <p:nvPr>
            <p:ph type="ftr" sz="quarter" idx="10"/>
          </p:nvPr>
        </p:nvSpPr>
        <p:spPr/>
        <p:txBody>
          <a:bodyPr/>
          <a:lstStyle>
            <a:lvl1pPr>
              <a:defRPr smtClean="0"/>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1"/>
          </p:nvPr>
        </p:nvSpPr>
        <p:spPr/>
        <p:txBody>
          <a:bodyPr/>
          <a:lstStyle>
            <a:lvl1pPr>
              <a:defRPr smtClean="0"/>
            </a:lvl1pPr>
          </a:lstStyle>
          <a:p>
            <a:pPr>
              <a:defRPr/>
            </a:pPr>
            <a:r>
              <a:rPr lang="en-AU"/>
              <a:t>11-</a:t>
            </a:r>
            <a:fld id="{6F788B52-5D28-4DD0-951C-A862CA4674AE}" type="slidenum">
              <a:rPr lang="en-AU"/>
              <a:pPr>
                <a:defRPr/>
              </a:pPr>
              <a:t>‹#›</a:t>
            </a:fld>
            <a:endParaRPr lang="en-AU" b="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719263"/>
            <a:ext cx="40386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719263"/>
            <a:ext cx="40386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2133600" cy="457200"/>
          </a:xfrm>
          <a:prstGeom prst="rect">
            <a:avLst/>
          </a:prstGeom>
        </p:spPr>
        <p:txBody>
          <a:bodyPr/>
          <a:lstStyle>
            <a:lvl1pPr>
              <a:defRPr smtClean="0"/>
            </a:lvl1pPr>
          </a:lstStyle>
          <a:p>
            <a:pPr>
              <a:defRPr/>
            </a:pPr>
            <a:fld id="{2B10DD87-CAFE-49B9-9751-B9DE84457AA7}" type="datetime1">
              <a:rPr lang="en-US"/>
              <a:pPr>
                <a:defRPr/>
              </a:pPr>
              <a:t>3/29/2011</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smtClean="0"/>
            </a:lvl1pPr>
          </a:lstStyle>
          <a:p>
            <a:pPr>
              <a:defRPr/>
            </a:pPr>
            <a:fld id="{22357AB3-3519-49E7-AEE3-C5F0A9111790}"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EDF4096-622D-4CD3-9C44-3E8EC7777BFF}" type="datetimeFigureOut">
              <a:rPr lang="en-US"/>
              <a:pPr>
                <a:defRPr/>
              </a:pPr>
              <a:t>3/29/2011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r>
              <a:rPr lang="en-AU"/>
              <a:t>11-</a:t>
            </a:r>
            <a:fld id="{08FFB2E6-F140-44FA-9341-3ECEBB35D1E0}" type="slidenum">
              <a:rPr lang="en-AU"/>
              <a:pPr>
                <a:defRPr/>
              </a:pPr>
              <a:t>‹#›</a:t>
            </a:fld>
            <a:endParaRPr lang="en-A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BAFBB3-BE95-48A5-8ACF-B5CB430DBF6B}" type="datetimeFigureOut">
              <a:rPr lang="en-US"/>
              <a:pPr>
                <a:defRPr/>
              </a:pPr>
              <a:t>3/29/2011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r>
              <a:rPr lang="en-AU"/>
              <a:t>11-</a:t>
            </a:r>
            <a:fld id="{F1B6B534-D5E7-4342-BC89-92679F739EE2}" type="slidenum">
              <a:rPr lang="en-AU"/>
              <a:pPr>
                <a:defRPr/>
              </a:pPr>
              <a:t>‹#›</a:t>
            </a:fld>
            <a:endParaRPr lang="en-A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1C3F89-8D0E-46B4-886F-8BA86F5A9C63}" type="datetimeFigureOut">
              <a:rPr lang="en-US"/>
              <a:pPr>
                <a:defRPr/>
              </a:pPr>
              <a:t>3/29/2011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r>
              <a:rPr lang="en-AU"/>
              <a:t>11-</a:t>
            </a:r>
            <a:fld id="{E2E07C5D-563B-48EB-9ED2-D12DBBCE0DAE}" type="slidenum">
              <a:rPr lang="en-AU"/>
              <a:pPr>
                <a:defRPr/>
              </a:pPr>
              <a:t>‹#›</a:t>
            </a:fld>
            <a:endParaRPr lang="en-A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327CC786-F0EA-4B91-9860-315E7BABEFB1}" type="datetimeFigureOut">
              <a:rPr lang="en-US"/>
              <a:pPr>
                <a:defRPr/>
              </a:pPr>
              <a:t>3/29/2011</a:t>
            </a:fld>
            <a:endParaRPr lang="en-US"/>
          </a:p>
        </p:txBody>
      </p:sp>
      <p:sp>
        <p:nvSpPr>
          <p:cNvPr id="6" name="Footer Placeholder 5"/>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7" name="Slide Number Placeholder 6"/>
          <p:cNvSpPr>
            <a:spLocks noGrp="1"/>
          </p:cNvSpPr>
          <p:nvPr>
            <p:ph type="sldNum" sz="quarter" idx="12"/>
          </p:nvPr>
        </p:nvSpPr>
        <p:spPr/>
        <p:txBody>
          <a:bodyPr/>
          <a:lstStyle>
            <a:lvl1pPr>
              <a:defRPr/>
            </a:lvl1pPr>
          </a:lstStyle>
          <a:p>
            <a:pPr>
              <a:defRPr/>
            </a:pPr>
            <a:r>
              <a:rPr lang="en-AU"/>
              <a:t>11-</a:t>
            </a:r>
            <a:fld id="{D4657DDB-3575-44A7-ACFA-8D49D1D21FF4}" type="slidenum">
              <a:rPr lang="en-AU"/>
              <a:pPr>
                <a:defRPr/>
              </a:pPr>
              <a:t>‹#›</a:t>
            </a:fld>
            <a:endParaRPr lang="en-A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8400062F-A9D1-4CFD-AF3F-95582A366A0F}" type="datetimeFigureOut">
              <a:rPr lang="en-US"/>
              <a:pPr>
                <a:defRPr/>
              </a:pPr>
              <a:t>3/29/2011</a:t>
            </a:fld>
            <a:endParaRPr lang="en-US"/>
          </a:p>
        </p:txBody>
      </p:sp>
      <p:sp>
        <p:nvSpPr>
          <p:cNvPr id="8" name="Footer Placeholder 7"/>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9" name="Slide Number Placeholder 8"/>
          <p:cNvSpPr>
            <a:spLocks noGrp="1"/>
          </p:cNvSpPr>
          <p:nvPr>
            <p:ph type="sldNum" sz="quarter" idx="12"/>
          </p:nvPr>
        </p:nvSpPr>
        <p:spPr/>
        <p:txBody>
          <a:bodyPr/>
          <a:lstStyle>
            <a:lvl1pPr>
              <a:defRPr/>
            </a:lvl1pPr>
          </a:lstStyle>
          <a:p>
            <a:pPr>
              <a:defRPr/>
            </a:pPr>
            <a:r>
              <a:rPr lang="en-AU"/>
              <a:t>11-</a:t>
            </a:r>
            <a:fld id="{31835BA6-8D59-49AF-9108-1FDFE5B9F30B}" type="slidenum">
              <a:rPr lang="en-AU"/>
              <a:pPr>
                <a:defRPr/>
              </a:pPr>
              <a:t>‹#›</a:t>
            </a:fld>
            <a:endParaRPr lang="en-A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40E6D808-D788-47A7-8D0A-9172F4ABA2C5}" type="datetimeFigureOut">
              <a:rPr lang="en-US"/>
              <a:pPr>
                <a:defRPr/>
              </a:pPr>
              <a:t>3/29/2011</a:t>
            </a:fld>
            <a:endParaRPr lang="en-US"/>
          </a:p>
        </p:txBody>
      </p:sp>
      <p:sp>
        <p:nvSpPr>
          <p:cNvPr id="4" name="Footer Placeholder 3"/>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5" name="Slide Number Placeholder 4"/>
          <p:cNvSpPr>
            <a:spLocks noGrp="1"/>
          </p:cNvSpPr>
          <p:nvPr>
            <p:ph type="sldNum" sz="quarter" idx="12"/>
          </p:nvPr>
        </p:nvSpPr>
        <p:spPr/>
        <p:txBody>
          <a:bodyPr/>
          <a:lstStyle>
            <a:lvl1pPr>
              <a:defRPr/>
            </a:lvl1pPr>
          </a:lstStyle>
          <a:p>
            <a:pPr>
              <a:defRPr/>
            </a:pPr>
            <a:r>
              <a:rPr lang="en-AU"/>
              <a:t>11-</a:t>
            </a:r>
            <a:fld id="{B6D87A1A-6695-497D-BE6F-730419BE1CA4}"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34C3A528-0287-4BEC-80C0-D1570B5E8D6A}" type="datetimeFigureOut">
              <a:rPr lang="en-US"/>
              <a:pPr>
                <a:defRPr/>
              </a:pPr>
              <a:t>3/29/2011</a:t>
            </a:fld>
            <a:endParaRPr lang="en-US"/>
          </a:p>
        </p:txBody>
      </p:sp>
      <p:sp>
        <p:nvSpPr>
          <p:cNvPr id="3" name="Footer Placeholder 2"/>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4" name="Slide Number Placeholder 3"/>
          <p:cNvSpPr>
            <a:spLocks noGrp="1"/>
          </p:cNvSpPr>
          <p:nvPr>
            <p:ph type="sldNum" sz="quarter" idx="12"/>
          </p:nvPr>
        </p:nvSpPr>
        <p:spPr/>
        <p:txBody>
          <a:bodyPr/>
          <a:lstStyle>
            <a:lvl1pPr>
              <a:defRPr/>
            </a:lvl1pPr>
          </a:lstStyle>
          <a:p>
            <a:pPr>
              <a:defRPr/>
            </a:pPr>
            <a:r>
              <a:rPr lang="en-AU"/>
              <a:t>11-</a:t>
            </a:r>
            <a:fld id="{3FEFB146-A5B9-4023-B7E1-D1D0B239A06F}" type="slidenum">
              <a:rPr lang="en-AU"/>
              <a:pPr>
                <a:defRPr/>
              </a:pPr>
              <a:t>‹#›</a:t>
            </a:fld>
            <a:endParaRPr lang="en-A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A1ECC9DF-3035-49F5-BB71-73351D1E1C78}" type="datetimeFigureOut">
              <a:rPr lang="en-US"/>
              <a:pPr>
                <a:defRPr/>
              </a:pPr>
              <a:t>3/29/2011</a:t>
            </a:fld>
            <a:endParaRPr lang="en-US"/>
          </a:p>
        </p:txBody>
      </p:sp>
      <p:sp>
        <p:nvSpPr>
          <p:cNvPr id="6" name="Footer Placeholder 5"/>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7" name="Slide Number Placeholder 6"/>
          <p:cNvSpPr>
            <a:spLocks noGrp="1"/>
          </p:cNvSpPr>
          <p:nvPr>
            <p:ph type="sldNum" sz="quarter" idx="12"/>
          </p:nvPr>
        </p:nvSpPr>
        <p:spPr/>
        <p:txBody>
          <a:bodyPr/>
          <a:lstStyle>
            <a:lvl1pPr>
              <a:defRPr/>
            </a:lvl1pPr>
          </a:lstStyle>
          <a:p>
            <a:pPr>
              <a:defRPr/>
            </a:pPr>
            <a:r>
              <a:rPr lang="en-AU"/>
              <a:t>11-</a:t>
            </a:r>
            <a:fld id="{904660F6-7BE7-492A-9C5C-A98FC20A68DB}" type="slidenum">
              <a:rPr lang="en-AU"/>
              <a:pPr>
                <a:defRPr/>
              </a:pPr>
              <a:t>‹#›</a:t>
            </a:fld>
            <a:endParaRPr lang="en-A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5C33F0E-F561-44A4-9B3C-0E2A3CC0EC83}" type="datetimeFigureOut">
              <a:rPr lang="en-US"/>
              <a:pPr>
                <a:defRPr/>
              </a:pPr>
              <a:t>3/29/2011</a:t>
            </a:fld>
            <a:endParaRPr lang="en-US"/>
          </a:p>
        </p:txBody>
      </p:sp>
      <p:sp>
        <p:nvSpPr>
          <p:cNvPr id="6" name="Footer Placeholder 5"/>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7" name="Slide Number Placeholder 6"/>
          <p:cNvSpPr>
            <a:spLocks noGrp="1"/>
          </p:cNvSpPr>
          <p:nvPr>
            <p:ph type="sldNum" sz="quarter" idx="12"/>
          </p:nvPr>
        </p:nvSpPr>
        <p:spPr/>
        <p:txBody>
          <a:bodyPr/>
          <a:lstStyle>
            <a:lvl1pPr>
              <a:defRPr/>
            </a:lvl1pPr>
          </a:lstStyle>
          <a:p>
            <a:pPr>
              <a:defRPr/>
            </a:pPr>
            <a:r>
              <a:rPr lang="en-AU"/>
              <a:t>11-</a:t>
            </a:r>
            <a:fld id="{9F8BE011-1EAD-4BB9-B68C-A273854FA60F}" type="slidenum">
              <a:rPr lang="en-AU"/>
              <a:pPr>
                <a:defRPr/>
              </a:pPr>
              <a:t>‹#›</a:t>
            </a:fld>
            <a:endParaRPr lang="en-A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1F9FD-FE1C-4FDC-BA5C-41C6C7D76D4B}" type="datetimeFigureOut">
              <a:rPr lang="en-US"/>
              <a:pPr>
                <a:defRPr/>
              </a:pPr>
              <a:t>3/29/2011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r>
              <a:rPr lang="en-AU"/>
              <a:t>11-</a:t>
            </a:r>
            <a:fld id="{4FF0F1E2-5386-4961-B556-7A78C762C006}" type="slidenum">
              <a:rPr lang="en-AU"/>
              <a:pPr>
                <a:defRPr/>
              </a:pPr>
              <a:t>‹#›</a:t>
            </a:fld>
            <a:endParaRPr lang="en-A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C1C47D-CF71-40BE-9FBD-21076BA91457}" type="datetimeFigureOut">
              <a:rPr lang="en-US"/>
              <a:pPr>
                <a:defRPr/>
              </a:pPr>
              <a:t>3/29/2011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r>
              <a:rPr lang="en-AU"/>
              <a:t>11-</a:t>
            </a:r>
            <a:fld id="{1B4DF8E1-AD25-4922-A32E-58C2B3BE9BD1}" type="slidenum">
              <a:rPr lang="en-AU"/>
              <a:pPr>
                <a:defRPr/>
              </a:pPr>
              <a:t>‹#›</a:t>
            </a:fld>
            <a:endParaRPr lang="en-A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719263"/>
            <a:ext cx="40386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719263"/>
            <a:ext cx="40386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2133600" cy="457200"/>
          </a:xfrm>
        </p:spPr>
        <p:txBody>
          <a:bodyPr/>
          <a:lstStyle>
            <a:lvl1pPr>
              <a:defRPr smtClean="0"/>
            </a:lvl1pPr>
          </a:lstStyle>
          <a:p>
            <a:pPr>
              <a:defRPr/>
            </a:pPr>
            <a:fld id="{2B10DD87-CAFE-49B9-9751-B9DE84457AA7}" type="datetime1">
              <a:rPr lang="en-US"/>
              <a:pPr>
                <a:defRPr/>
              </a:pPr>
              <a:t>3/29/2011</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smtClean="0"/>
            </a:lvl1pPr>
          </a:lstStyle>
          <a:p>
            <a:pPr>
              <a:defRPr/>
            </a:pPr>
            <a:fld id="{5E8E4A8E-C46B-4717-AD55-57986FABBBD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7703" name="Rectangle 7"/>
          <p:cNvSpPr>
            <a:spLocks noChangeArrowheads="1"/>
          </p:cNvSpPr>
          <p:nvPr userDrawn="1"/>
        </p:nvSpPr>
        <p:spPr bwMode="auto">
          <a:xfrm>
            <a:off x="1295400" y="6538913"/>
            <a:ext cx="6629400" cy="319087"/>
          </a:xfrm>
          <a:prstGeom prst="rect">
            <a:avLst/>
          </a:prstGeom>
          <a:solidFill>
            <a:schemeClr val="tx1"/>
          </a:solidFill>
          <a:ln w="9525">
            <a:noFill/>
            <a:miter lim="800000"/>
            <a:headEnd/>
            <a:tailEnd/>
          </a:ln>
          <a:effectLst/>
        </p:spPr>
        <p:txBody>
          <a:bodyPr wrap="none" anchor="ctr"/>
          <a:lstStyle/>
          <a:p>
            <a:pPr algn="ctr">
              <a:defRPr/>
            </a:pPr>
            <a:endParaRPr lang="en-US"/>
          </a:p>
        </p:txBody>
      </p:sp>
      <p:sp>
        <p:nvSpPr>
          <p:cNvPr id="157704" name="Rectangle 8"/>
          <p:cNvSpPr>
            <a:spLocks noChangeArrowheads="1"/>
          </p:cNvSpPr>
          <p:nvPr userDrawn="1"/>
        </p:nvSpPr>
        <p:spPr bwMode="auto">
          <a:xfrm>
            <a:off x="0" y="0"/>
            <a:ext cx="323850" cy="1558925"/>
          </a:xfrm>
          <a:prstGeom prst="rect">
            <a:avLst/>
          </a:prstGeom>
          <a:solidFill>
            <a:schemeClr val="tx1"/>
          </a:solidFill>
          <a:ln w="9525">
            <a:noFill/>
            <a:miter lim="800000"/>
            <a:headEnd/>
            <a:tailEnd/>
          </a:ln>
          <a:effectLst/>
        </p:spPr>
        <p:txBody>
          <a:bodyPr wrap="none" anchor="ctr"/>
          <a:lstStyle/>
          <a:p>
            <a:pPr algn="ctr">
              <a:defRPr/>
            </a:pPr>
            <a:endParaRPr lang="en-US">
              <a:solidFill>
                <a:srgbClr val="00297C"/>
              </a:solidFill>
            </a:endParaRPr>
          </a:p>
        </p:txBody>
      </p:sp>
      <p:sp>
        <p:nvSpPr>
          <p:cNvPr id="157705" name="Rectangle 9"/>
          <p:cNvSpPr>
            <a:spLocks noChangeArrowheads="1"/>
          </p:cNvSpPr>
          <p:nvPr userDrawn="1"/>
        </p:nvSpPr>
        <p:spPr bwMode="auto">
          <a:xfrm>
            <a:off x="1588" y="1557338"/>
            <a:ext cx="322262" cy="4981575"/>
          </a:xfrm>
          <a:prstGeom prst="rect">
            <a:avLst/>
          </a:prstGeom>
          <a:solidFill>
            <a:srgbClr val="B1D149"/>
          </a:solidFill>
          <a:ln w="9525">
            <a:noFill/>
            <a:miter lim="800000"/>
            <a:headEnd/>
            <a:tailEnd/>
          </a:ln>
          <a:effectLst/>
        </p:spPr>
        <p:txBody>
          <a:bodyPr wrap="none" anchor="ctr"/>
          <a:lstStyle/>
          <a:p>
            <a:pPr algn="ctr">
              <a:defRPr/>
            </a:pPr>
            <a:endParaRPr lang="en-US">
              <a:solidFill>
                <a:srgbClr val="FF9933"/>
              </a:solidFill>
            </a:endParaRPr>
          </a:p>
        </p:txBody>
      </p:sp>
      <p:sp>
        <p:nvSpPr>
          <p:cNvPr id="157706" name="Rectangle 10"/>
          <p:cNvSpPr>
            <a:spLocks noChangeArrowheads="1"/>
          </p:cNvSpPr>
          <p:nvPr userDrawn="1"/>
        </p:nvSpPr>
        <p:spPr bwMode="auto">
          <a:xfrm>
            <a:off x="0" y="6540500"/>
            <a:ext cx="1306513" cy="320675"/>
          </a:xfrm>
          <a:prstGeom prst="rect">
            <a:avLst/>
          </a:prstGeom>
          <a:solidFill>
            <a:srgbClr val="CC0000"/>
          </a:solidFill>
          <a:ln w="9525">
            <a:noFill/>
            <a:miter lim="800000"/>
            <a:headEnd/>
            <a:tailEnd/>
          </a:ln>
          <a:effectLst/>
        </p:spPr>
        <p:txBody>
          <a:bodyPr wrap="none" anchor="ctr"/>
          <a:lstStyle/>
          <a:p>
            <a:pPr algn="ctr">
              <a:defRPr/>
            </a:pPr>
            <a:endParaRPr lang="en-US">
              <a:solidFill>
                <a:srgbClr val="FF9933"/>
              </a:solidFill>
            </a:endParaRPr>
          </a:p>
        </p:txBody>
      </p:sp>
      <p:sp>
        <p:nvSpPr>
          <p:cNvPr id="157707" name="Rectangle 11"/>
          <p:cNvSpPr>
            <a:spLocks noChangeArrowheads="1"/>
          </p:cNvSpPr>
          <p:nvPr userDrawn="1"/>
        </p:nvSpPr>
        <p:spPr bwMode="auto">
          <a:xfrm>
            <a:off x="7924800" y="6538913"/>
            <a:ext cx="1219200" cy="319087"/>
          </a:xfrm>
          <a:prstGeom prst="rect">
            <a:avLst/>
          </a:prstGeom>
          <a:solidFill>
            <a:srgbClr val="CC0000"/>
          </a:solidFill>
          <a:ln w="9525">
            <a:noFill/>
            <a:miter lim="800000"/>
            <a:headEnd/>
            <a:tailEnd/>
          </a:ln>
          <a:effectLst/>
        </p:spPr>
        <p:txBody>
          <a:bodyPr wrap="none" anchor="ctr"/>
          <a:lstStyle/>
          <a:p>
            <a:pPr algn="ctr">
              <a:defRPr/>
            </a:pPr>
            <a:endParaRPr lang="en-US">
              <a:solidFill>
                <a:srgbClr val="FF9933"/>
              </a:solidFill>
            </a:endParaRPr>
          </a:p>
        </p:txBody>
      </p:sp>
      <p:sp>
        <p:nvSpPr>
          <p:cNvPr id="157708" name="Rectangle 12"/>
          <p:cNvSpPr>
            <a:spLocks noChangeArrowheads="1"/>
          </p:cNvSpPr>
          <p:nvPr userDrawn="1"/>
        </p:nvSpPr>
        <p:spPr bwMode="auto">
          <a:xfrm>
            <a:off x="8112125" y="6456363"/>
            <a:ext cx="852488" cy="457200"/>
          </a:xfrm>
          <a:prstGeom prst="rect">
            <a:avLst/>
          </a:prstGeom>
          <a:noFill/>
          <a:ln w="9525">
            <a:noFill/>
            <a:miter lim="800000"/>
            <a:headEnd/>
            <a:tailEnd/>
          </a:ln>
        </p:spPr>
        <p:txBody>
          <a:bodyPr anchor="ctr"/>
          <a:lstStyle/>
          <a:p>
            <a:pPr algn="ctr">
              <a:spcBef>
                <a:spcPct val="50000"/>
              </a:spcBef>
              <a:defRPr/>
            </a:pPr>
            <a:r>
              <a:rPr lang="en-AU" sz="1400" b="1">
                <a:solidFill>
                  <a:schemeClr val="bg1"/>
                </a:solidFill>
                <a:latin typeface="Arial" charset="0"/>
              </a:rPr>
              <a:t>11</a:t>
            </a:r>
            <a:r>
              <a:rPr lang="en-AU" sz="1400" b="1">
                <a:solidFill>
                  <a:schemeClr val="bg1"/>
                </a:solidFill>
                <a:latin typeface="Arial" charset="0"/>
                <a:cs typeface="Arial" charset="0"/>
              </a:rPr>
              <a:t>–</a:t>
            </a:r>
            <a:fld id="{0D1D12D0-C719-4B06-B500-64016A96C58A}" type="slidenum">
              <a:rPr lang="en-AU" sz="1400" b="1">
                <a:solidFill>
                  <a:schemeClr val="bg1"/>
                </a:solidFill>
                <a:latin typeface="Arial" charset="0"/>
                <a:cs typeface="Arial" charset="0"/>
              </a:rPr>
              <a:pPr algn="ctr">
                <a:spcBef>
                  <a:spcPct val="50000"/>
                </a:spcBef>
                <a:defRPr/>
              </a:pPr>
              <a:t>‹#›</a:t>
            </a:fld>
            <a:endParaRPr lang="en-AU" sz="1400">
              <a:solidFill>
                <a:schemeClr val="bg1"/>
              </a:solidFill>
              <a:latin typeface="Arial" charset="0"/>
              <a:cs typeface="Arial" charset="0"/>
            </a:endParaRPr>
          </a:p>
        </p:txBody>
      </p:sp>
      <p:sp>
        <p:nvSpPr>
          <p:cNvPr id="1032" name="Rectangle 13"/>
          <p:cNvSpPr>
            <a:spLocks noGrp="1" noChangeArrowheads="1"/>
          </p:cNvSpPr>
          <p:nvPr>
            <p:ph type="title"/>
          </p:nvPr>
        </p:nvSpPr>
        <p:spPr bwMode="auto">
          <a:xfrm>
            <a:off x="468313" y="188913"/>
            <a:ext cx="8229600" cy="10795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AU" smtClean="0"/>
              <a:t>Click to edit Master title style</a:t>
            </a:r>
          </a:p>
        </p:txBody>
      </p:sp>
    </p:spTree>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 id="2147484443" r:id="rId6"/>
    <p:sldLayoutId id="2147484444" r:id="rId7"/>
    <p:sldLayoutId id="2147484445" r:id="rId8"/>
    <p:sldLayoutId id="2147484446" r:id="rId9"/>
    <p:sldLayoutId id="2147484447" r:id="rId10"/>
    <p:sldLayoutId id="2147484448" r:id="rId11"/>
  </p:sldLayoutIdLst>
  <p:txStyles>
    <p:titleStyle>
      <a:lvl1pPr algn="l" rtl="0" eaLnBrk="0" fontAlgn="base" hangingPunct="0">
        <a:spcBef>
          <a:spcPct val="0"/>
        </a:spcBef>
        <a:spcAft>
          <a:spcPct val="0"/>
        </a:spcAft>
        <a:defRPr sz="3200" b="1">
          <a:solidFill>
            <a:srgbClr val="CC3300"/>
          </a:solidFill>
          <a:latin typeface="+mj-lt"/>
          <a:ea typeface="ＭＳ Ｐゴシック" pitchFamily="-109" charset="-128"/>
          <a:cs typeface="+mj-cs"/>
        </a:defRPr>
      </a:lvl1pPr>
      <a:lvl2pPr algn="l" rtl="0" eaLnBrk="0" fontAlgn="base" hangingPunct="0">
        <a:spcBef>
          <a:spcPct val="0"/>
        </a:spcBef>
        <a:spcAft>
          <a:spcPct val="0"/>
        </a:spcAft>
        <a:defRPr sz="3200" b="1">
          <a:solidFill>
            <a:srgbClr val="CC3300"/>
          </a:solidFill>
          <a:latin typeface="Arial" charset="0"/>
          <a:ea typeface="ＭＳ Ｐゴシック" pitchFamily="-109" charset="-128"/>
        </a:defRPr>
      </a:lvl2pPr>
      <a:lvl3pPr algn="l" rtl="0" eaLnBrk="0" fontAlgn="base" hangingPunct="0">
        <a:spcBef>
          <a:spcPct val="0"/>
        </a:spcBef>
        <a:spcAft>
          <a:spcPct val="0"/>
        </a:spcAft>
        <a:defRPr sz="3200" b="1">
          <a:solidFill>
            <a:srgbClr val="CC3300"/>
          </a:solidFill>
          <a:latin typeface="Arial" charset="0"/>
          <a:ea typeface="ＭＳ Ｐゴシック" pitchFamily="-109" charset="-128"/>
        </a:defRPr>
      </a:lvl3pPr>
      <a:lvl4pPr algn="l" rtl="0" eaLnBrk="0" fontAlgn="base" hangingPunct="0">
        <a:spcBef>
          <a:spcPct val="0"/>
        </a:spcBef>
        <a:spcAft>
          <a:spcPct val="0"/>
        </a:spcAft>
        <a:defRPr sz="3200" b="1">
          <a:solidFill>
            <a:srgbClr val="CC3300"/>
          </a:solidFill>
          <a:latin typeface="Arial" charset="0"/>
          <a:ea typeface="ＭＳ Ｐゴシック" pitchFamily="-109" charset="-128"/>
        </a:defRPr>
      </a:lvl4pPr>
      <a:lvl5pPr algn="l" rtl="0" eaLnBrk="0" fontAlgn="base" hangingPunct="0">
        <a:spcBef>
          <a:spcPct val="0"/>
        </a:spcBef>
        <a:spcAft>
          <a:spcPct val="0"/>
        </a:spcAft>
        <a:defRPr sz="3200" b="1">
          <a:solidFill>
            <a:srgbClr val="CC3300"/>
          </a:solidFill>
          <a:latin typeface="Arial" charset="0"/>
          <a:ea typeface="ＭＳ Ｐゴシック" pitchFamily="-109" charset="-128"/>
        </a:defRPr>
      </a:lvl5pPr>
      <a:lvl6pPr marL="457200" algn="l" rtl="0" fontAlgn="base">
        <a:spcBef>
          <a:spcPct val="0"/>
        </a:spcBef>
        <a:spcAft>
          <a:spcPct val="0"/>
        </a:spcAft>
        <a:defRPr sz="3200" b="1">
          <a:solidFill>
            <a:srgbClr val="CC3300"/>
          </a:solidFill>
          <a:latin typeface="Arial" charset="0"/>
        </a:defRPr>
      </a:lvl6pPr>
      <a:lvl7pPr marL="914400" algn="l" rtl="0" fontAlgn="base">
        <a:spcBef>
          <a:spcPct val="0"/>
        </a:spcBef>
        <a:spcAft>
          <a:spcPct val="0"/>
        </a:spcAft>
        <a:defRPr sz="3200" b="1">
          <a:solidFill>
            <a:srgbClr val="CC3300"/>
          </a:solidFill>
          <a:latin typeface="Arial" charset="0"/>
        </a:defRPr>
      </a:lvl7pPr>
      <a:lvl8pPr marL="1371600" algn="l" rtl="0" fontAlgn="base">
        <a:spcBef>
          <a:spcPct val="0"/>
        </a:spcBef>
        <a:spcAft>
          <a:spcPct val="0"/>
        </a:spcAft>
        <a:defRPr sz="3200" b="1">
          <a:solidFill>
            <a:srgbClr val="CC3300"/>
          </a:solidFill>
          <a:latin typeface="Arial" charset="0"/>
        </a:defRPr>
      </a:lvl8pPr>
      <a:lvl9pPr marL="1828800" algn="l" rtl="0" fontAlgn="base">
        <a:spcBef>
          <a:spcPct val="0"/>
        </a:spcBef>
        <a:spcAft>
          <a:spcPct val="0"/>
        </a:spcAft>
        <a:defRPr sz="3200" b="1">
          <a:solidFill>
            <a:srgbClr val="CC3300"/>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9"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09"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09"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09"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09"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1258888" y="6019800"/>
            <a:ext cx="6769100" cy="838200"/>
          </a:xfrm>
          <a:prstGeom prst="rect">
            <a:avLst/>
          </a:prstGeom>
          <a:solidFill>
            <a:srgbClr val="669900"/>
          </a:solidFill>
          <a:ln w="9525">
            <a:noFill/>
            <a:miter lim="800000"/>
            <a:headEnd/>
            <a:tailEnd/>
          </a:ln>
          <a:effectLst/>
        </p:spPr>
        <p:txBody>
          <a:bodyPr wrap="none" anchor="ctr"/>
          <a:lstStyle/>
          <a:p>
            <a:pPr algn="ctr">
              <a:defRPr/>
            </a:pPr>
            <a:endParaRPr lang="en-US"/>
          </a:p>
        </p:txBody>
      </p:sp>
      <p:sp>
        <p:nvSpPr>
          <p:cNvPr id="176131" name="Rectangle 3"/>
          <p:cNvSpPr>
            <a:spLocks noChangeArrowheads="1"/>
          </p:cNvSpPr>
          <p:nvPr/>
        </p:nvSpPr>
        <p:spPr bwMode="auto">
          <a:xfrm>
            <a:off x="0" y="0"/>
            <a:ext cx="1304925" cy="900113"/>
          </a:xfrm>
          <a:prstGeom prst="rect">
            <a:avLst/>
          </a:prstGeom>
          <a:solidFill>
            <a:srgbClr val="FFFF99"/>
          </a:solidFill>
          <a:ln w="9525">
            <a:noFill/>
            <a:miter lim="800000"/>
            <a:headEnd/>
            <a:tailEnd/>
          </a:ln>
          <a:effectLst/>
        </p:spPr>
        <p:txBody>
          <a:bodyPr wrap="none" anchor="ctr"/>
          <a:lstStyle/>
          <a:p>
            <a:pPr algn="ctr">
              <a:defRPr/>
            </a:pPr>
            <a:endParaRPr lang="en-US">
              <a:solidFill>
                <a:srgbClr val="990000"/>
              </a:solidFill>
            </a:endParaRPr>
          </a:p>
        </p:txBody>
      </p:sp>
      <p:sp>
        <p:nvSpPr>
          <p:cNvPr id="176132" name="Rectangle 4"/>
          <p:cNvSpPr>
            <a:spLocks noChangeArrowheads="1"/>
          </p:cNvSpPr>
          <p:nvPr/>
        </p:nvSpPr>
        <p:spPr bwMode="auto">
          <a:xfrm>
            <a:off x="0" y="2349500"/>
            <a:ext cx="1304925" cy="3975100"/>
          </a:xfrm>
          <a:prstGeom prst="rect">
            <a:avLst/>
          </a:prstGeom>
          <a:solidFill>
            <a:srgbClr val="669900"/>
          </a:solidFill>
          <a:ln w="9525">
            <a:noFill/>
            <a:miter lim="800000"/>
            <a:headEnd/>
            <a:tailEnd/>
          </a:ln>
          <a:effectLst/>
        </p:spPr>
        <p:txBody>
          <a:bodyPr wrap="none" anchor="ctr"/>
          <a:lstStyle/>
          <a:p>
            <a:pPr algn="ctr">
              <a:defRPr/>
            </a:pPr>
            <a:endParaRPr lang="en-US">
              <a:solidFill>
                <a:srgbClr val="FF8700"/>
              </a:solidFill>
            </a:endParaRPr>
          </a:p>
        </p:txBody>
      </p:sp>
      <p:sp>
        <p:nvSpPr>
          <p:cNvPr id="176133" name="Rectangle 5"/>
          <p:cNvSpPr>
            <a:spLocks noChangeArrowheads="1"/>
          </p:cNvSpPr>
          <p:nvPr/>
        </p:nvSpPr>
        <p:spPr bwMode="auto">
          <a:xfrm>
            <a:off x="0" y="6021388"/>
            <a:ext cx="1306513" cy="836612"/>
          </a:xfrm>
          <a:prstGeom prst="rect">
            <a:avLst/>
          </a:prstGeom>
          <a:solidFill>
            <a:srgbClr val="0D2A51"/>
          </a:solidFill>
          <a:ln w="9525">
            <a:noFill/>
            <a:miter lim="800000"/>
            <a:headEnd/>
            <a:tailEnd/>
          </a:ln>
          <a:effectLst/>
        </p:spPr>
        <p:txBody>
          <a:bodyPr wrap="none" anchor="ctr"/>
          <a:lstStyle/>
          <a:p>
            <a:pPr algn="ctr">
              <a:defRPr/>
            </a:pPr>
            <a:endParaRPr lang="en-US">
              <a:solidFill>
                <a:srgbClr val="FF9933"/>
              </a:solidFill>
            </a:endParaRPr>
          </a:p>
        </p:txBody>
      </p:sp>
      <p:sp>
        <p:nvSpPr>
          <p:cNvPr id="176134" name="Rectangle 6"/>
          <p:cNvSpPr>
            <a:spLocks noChangeArrowheads="1"/>
          </p:cNvSpPr>
          <p:nvPr/>
        </p:nvSpPr>
        <p:spPr bwMode="auto">
          <a:xfrm>
            <a:off x="7924800" y="6019800"/>
            <a:ext cx="1219200" cy="838200"/>
          </a:xfrm>
          <a:prstGeom prst="rect">
            <a:avLst/>
          </a:prstGeom>
          <a:solidFill>
            <a:srgbClr val="FFFF99"/>
          </a:solidFill>
          <a:ln w="9525">
            <a:noFill/>
            <a:miter lim="800000"/>
            <a:headEnd/>
            <a:tailEnd/>
          </a:ln>
          <a:effectLst/>
        </p:spPr>
        <p:txBody>
          <a:bodyPr wrap="none" anchor="ctr"/>
          <a:lstStyle/>
          <a:p>
            <a:pPr algn="ctr">
              <a:defRPr/>
            </a:pPr>
            <a:endParaRPr lang="en-US">
              <a:solidFill>
                <a:srgbClr val="FF8700"/>
              </a:solidFill>
            </a:endParaRPr>
          </a:p>
        </p:txBody>
      </p:sp>
      <p:sp>
        <p:nvSpPr>
          <p:cNvPr id="176135" name="Rectangle 7"/>
          <p:cNvSpPr>
            <a:spLocks noGrp="1" noChangeArrowheads="1"/>
          </p:cNvSpPr>
          <p:nvPr>
            <p:ph type="ftr" sz="quarter" idx="3"/>
          </p:nvPr>
        </p:nvSpPr>
        <p:spPr bwMode="auto">
          <a:xfrm>
            <a:off x="1371600" y="6178550"/>
            <a:ext cx="6477000" cy="457200"/>
          </a:xfrm>
          <a:prstGeom prst="rect">
            <a:avLst/>
          </a:prstGeom>
          <a:solidFill>
            <a:srgbClr val="669900"/>
          </a:solid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b="1" smtClean="0">
                <a:latin typeface="Arial" charset="0"/>
                <a:sym typeface="Symbol" pitchFamily="-109" charset="2"/>
              </a:defRPr>
            </a:lvl1pPr>
          </a:lstStyle>
          <a:p>
            <a:pPr>
              <a:defRPr/>
            </a:pPr>
            <a:r>
              <a:rPr lang="en-AU"/>
              <a:t>Copyright  2007 McGraw-Hill Australia Pty Ltd </a:t>
            </a:r>
            <a:br>
              <a:rPr lang="en-AU"/>
            </a:br>
            <a:r>
              <a:rPr lang="en-AU"/>
              <a:t>PPTs t/a </a:t>
            </a:r>
            <a:r>
              <a:rPr lang="en-AU" i="1"/>
              <a:t>Consumer Behaviour </a:t>
            </a:r>
            <a:r>
              <a:rPr lang="en-AU"/>
              <a:t>5e by Quester, Neal, Pettigrew, Grimmer, Davis &amp; Hawkins</a:t>
            </a:r>
          </a:p>
          <a:p>
            <a:pPr>
              <a:defRPr/>
            </a:pPr>
            <a:r>
              <a:rPr lang="en-AU"/>
              <a:t>Slides prepared by Dr Wayne Binney</a:t>
            </a:r>
          </a:p>
          <a:p>
            <a:pPr>
              <a:defRPr/>
            </a:pPr>
            <a:endParaRPr lang="en-AU"/>
          </a:p>
        </p:txBody>
      </p:sp>
      <p:sp>
        <p:nvSpPr>
          <p:cNvPr id="176136" name="Rectangle 8"/>
          <p:cNvSpPr>
            <a:spLocks noGrp="1" noChangeArrowheads="1"/>
          </p:cNvSpPr>
          <p:nvPr>
            <p:ph type="sldNum" sz="quarter" idx="4"/>
          </p:nvPr>
        </p:nvSpPr>
        <p:spPr bwMode="auto">
          <a:xfrm>
            <a:off x="8101013" y="6202363"/>
            <a:ext cx="1042987"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spcBef>
                <a:spcPct val="50000"/>
              </a:spcBef>
              <a:defRPr sz="1800" b="1" smtClean="0">
                <a:latin typeface="Arial" charset="0"/>
              </a:defRPr>
            </a:lvl1pPr>
          </a:lstStyle>
          <a:p>
            <a:pPr>
              <a:defRPr/>
            </a:pPr>
            <a:r>
              <a:rPr lang="en-AU"/>
              <a:t>11-</a:t>
            </a:r>
            <a:fld id="{94B371E2-0D72-42FC-BCF1-5997263C808B}" type="slidenum">
              <a:rPr lang="en-AU"/>
              <a:pPr>
                <a:defRPr/>
              </a:pPr>
              <a:t>‹#›</a:t>
            </a:fld>
            <a:endParaRPr lang="en-AU"/>
          </a:p>
        </p:txBody>
      </p:sp>
      <p:pic>
        <p:nvPicPr>
          <p:cNvPr id="2057" name="Picture 9" descr="Neal_9780074716922_258h"/>
          <p:cNvPicPr>
            <a:picLocks noChangeAspect="1" noChangeArrowheads="1"/>
          </p:cNvPicPr>
          <p:nvPr/>
        </p:nvPicPr>
        <p:blipFill>
          <a:blip r:embed="rId14" cstate="print"/>
          <a:srcRect/>
          <a:stretch>
            <a:fillRect/>
          </a:stretch>
        </p:blipFill>
        <p:spPr bwMode="auto">
          <a:xfrm>
            <a:off x="-11113" y="855663"/>
            <a:ext cx="1323976" cy="1641475"/>
          </a:xfrm>
          <a:prstGeom prst="rect">
            <a:avLst/>
          </a:prstGeom>
          <a:noFill/>
          <a:ln w="9525">
            <a:noFill/>
            <a:miter lim="800000"/>
            <a:headEnd/>
            <a:tailEnd/>
          </a:ln>
        </p:spPr>
      </p:pic>
      <p:sp>
        <p:nvSpPr>
          <p:cNvPr id="2058" name="Rectangle 10"/>
          <p:cNvSpPr>
            <a:spLocks noGrp="1" noChangeArrowheads="1"/>
          </p:cNvSpPr>
          <p:nvPr>
            <p:ph type="title"/>
          </p:nvPr>
        </p:nvSpPr>
        <p:spPr bwMode="auto">
          <a:xfrm>
            <a:off x="1447800" y="228600"/>
            <a:ext cx="7467600" cy="11842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AU" smtClean="0"/>
              <a:t>Click to edit Master title style</a:t>
            </a:r>
          </a:p>
        </p:txBody>
      </p:sp>
      <p:sp>
        <p:nvSpPr>
          <p:cNvPr id="2059" name="Rectangle 11"/>
          <p:cNvSpPr>
            <a:spLocks noGrp="1" noChangeArrowheads="1"/>
          </p:cNvSpPr>
          <p:nvPr>
            <p:ph type="body" idx="1"/>
          </p:nvPr>
        </p:nvSpPr>
        <p:spPr bwMode="auto">
          <a:xfrm>
            <a:off x="1447800" y="1628775"/>
            <a:ext cx="7467600" cy="4238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1"/>
            <a:r>
              <a:rPr lang="en-AU" smtClean="0"/>
              <a:t>Third level</a:t>
            </a:r>
          </a:p>
          <a:p>
            <a:pPr lvl="2"/>
            <a:r>
              <a:rPr lang="en-AU" smtClean="0"/>
              <a:t>Fourth level</a:t>
            </a:r>
          </a:p>
          <a:p>
            <a:pPr lvl="3"/>
            <a:r>
              <a:rPr lang="en-AU" smtClean="0"/>
              <a:t>Fifth level</a:t>
            </a:r>
          </a:p>
        </p:txBody>
      </p:sp>
    </p:spTree>
  </p:cSld>
  <p:clrMap bg1="lt1" tx1="dk1" bg2="lt2" tx2="dk2" accent1="accent1" accent2="accent2" accent3="accent3" accent4="accent4" accent5="accent5" accent6="accent6" hlink="hlink" folHlink="folHlink"/>
  <p:sldLayoutIdLst>
    <p:sldLayoutId id="2147484449" r:id="rId1"/>
    <p:sldLayoutId id="2147484450" r:id="rId2"/>
    <p:sldLayoutId id="2147484451" r:id="rId3"/>
    <p:sldLayoutId id="2147484452" r:id="rId4"/>
    <p:sldLayoutId id="2147484453" r:id="rId5"/>
    <p:sldLayoutId id="2147484454" r:id="rId6"/>
    <p:sldLayoutId id="2147484455" r:id="rId7"/>
    <p:sldLayoutId id="2147484456" r:id="rId8"/>
    <p:sldLayoutId id="2147484457" r:id="rId9"/>
    <p:sldLayoutId id="2147484458" r:id="rId10"/>
    <p:sldLayoutId id="2147484459" r:id="rId11"/>
    <p:sldLayoutId id="2147484460" r:id="rId12"/>
  </p:sldLayoutIdLst>
  <p:hf hdr="0" dt="0"/>
  <p:txStyles>
    <p:titleStyle>
      <a:lvl1pPr algn="ctr" rtl="0" eaLnBrk="0" fontAlgn="base" hangingPunct="0">
        <a:spcBef>
          <a:spcPct val="0"/>
        </a:spcBef>
        <a:spcAft>
          <a:spcPct val="0"/>
        </a:spcAft>
        <a:defRPr kumimoji="1" sz="3200" b="1">
          <a:solidFill>
            <a:srgbClr val="003399"/>
          </a:solidFill>
          <a:latin typeface="+mj-lt"/>
          <a:ea typeface="ＭＳ Ｐゴシック" pitchFamily="-109" charset="-128"/>
          <a:cs typeface="+mj-cs"/>
        </a:defRPr>
      </a:lvl1pPr>
      <a:lvl2pPr algn="ctr" rtl="0" eaLnBrk="0" fontAlgn="base" hangingPunct="0">
        <a:spcBef>
          <a:spcPct val="0"/>
        </a:spcBef>
        <a:spcAft>
          <a:spcPct val="0"/>
        </a:spcAft>
        <a:defRPr kumimoji="1" sz="3200" b="1">
          <a:solidFill>
            <a:srgbClr val="003399"/>
          </a:solidFill>
          <a:latin typeface="Arial" charset="0"/>
          <a:ea typeface="ＭＳ Ｐゴシック" pitchFamily="-109" charset="-128"/>
        </a:defRPr>
      </a:lvl2pPr>
      <a:lvl3pPr algn="ctr" rtl="0" eaLnBrk="0" fontAlgn="base" hangingPunct="0">
        <a:spcBef>
          <a:spcPct val="0"/>
        </a:spcBef>
        <a:spcAft>
          <a:spcPct val="0"/>
        </a:spcAft>
        <a:defRPr kumimoji="1" sz="3200" b="1">
          <a:solidFill>
            <a:srgbClr val="003399"/>
          </a:solidFill>
          <a:latin typeface="Arial" charset="0"/>
          <a:ea typeface="ＭＳ Ｐゴシック" pitchFamily="-109" charset="-128"/>
        </a:defRPr>
      </a:lvl3pPr>
      <a:lvl4pPr algn="ctr" rtl="0" eaLnBrk="0" fontAlgn="base" hangingPunct="0">
        <a:spcBef>
          <a:spcPct val="0"/>
        </a:spcBef>
        <a:spcAft>
          <a:spcPct val="0"/>
        </a:spcAft>
        <a:defRPr kumimoji="1" sz="3200" b="1">
          <a:solidFill>
            <a:srgbClr val="003399"/>
          </a:solidFill>
          <a:latin typeface="Arial" charset="0"/>
          <a:ea typeface="ＭＳ Ｐゴシック" pitchFamily="-109" charset="-128"/>
        </a:defRPr>
      </a:lvl4pPr>
      <a:lvl5pPr algn="ctr" rtl="0" eaLnBrk="0" fontAlgn="base" hangingPunct="0">
        <a:spcBef>
          <a:spcPct val="0"/>
        </a:spcBef>
        <a:spcAft>
          <a:spcPct val="0"/>
        </a:spcAft>
        <a:defRPr kumimoji="1" sz="3200" b="1">
          <a:solidFill>
            <a:srgbClr val="003399"/>
          </a:solidFill>
          <a:latin typeface="Arial" charset="0"/>
          <a:ea typeface="ＭＳ Ｐゴシック" pitchFamily="-109" charset="-128"/>
        </a:defRPr>
      </a:lvl5pPr>
      <a:lvl6pPr marL="457200" algn="ctr" rtl="0" eaLnBrk="0" fontAlgn="base" hangingPunct="0">
        <a:spcBef>
          <a:spcPct val="0"/>
        </a:spcBef>
        <a:spcAft>
          <a:spcPct val="0"/>
        </a:spcAft>
        <a:defRPr kumimoji="1" sz="3200" b="1">
          <a:solidFill>
            <a:srgbClr val="003399"/>
          </a:solidFill>
          <a:latin typeface="Arial" charset="0"/>
        </a:defRPr>
      </a:lvl6pPr>
      <a:lvl7pPr marL="914400" algn="ctr" rtl="0" eaLnBrk="0" fontAlgn="base" hangingPunct="0">
        <a:spcBef>
          <a:spcPct val="0"/>
        </a:spcBef>
        <a:spcAft>
          <a:spcPct val="0"/>
        </a:spcAft>
        <a:defRPr kumimoji="1" sz="3200" b="1">
          <a:solidFill>
            <a:srgbClr val="003399"/>
          </a:solidFill>
          <a:latin typeface="Arial" charset="0"/>
        </a:defRPr>
      </a:lvl7pPr>
      <a:lvl8pPr marL="1371600" algn="ctr" rtl="0" eaLnBrk="0" fontAlgn="base" hangingPunct="0">
        <a:spcBef>
          <a:spcPct val="0"/>
        </a:spcBef>
        <a:spcAft>
          <a:spcPct val="0"/>
        </a:spcAft>
        <a:defRPr kumimoji="1" sz="3200" b="1">
          <a:solidFill>
            <a:srgbClr val="003399"/>
          </a:solidFill>
          <a:latin typeface="Arial" charset="0"/>
        </a:defRPr>
      </a:lvl8pPr>
      <a:lvl9pPr marL="1828800" algn="ctr" rtl="0" eaLnBrk="0" fontAlgn="base" hangingPunct="0">
        <a:spcBef>
          <a:spcPct val="0"/>
        </a:spcBef>
        <a:spcAft>
          <a:spcPct val="0"/>
        </a:spcAft>
        <a:defRPr kumimoji="1" sz="3200" b="1">
          <a:solidFill>
            <a:srgbClr val="003399"/>
          </a:solidFill>
          <a:latin typeface="Arial" charset="0"/>
        </a:defRPr>
      </a:lvl9pPr>
    </p:titleStyle>
    <p:bodyStyle>
      <a:lvl1pPr marL="342900" indent="-342900" algn="l" rtl="0" eaLnBrk="0" fontAlgn="base" hangingPunct="0">
        <a:spcBef>
          <a:spcPct val="20000"/>
        </a:spcBef>
        <a:spcAft>
          <a:spcPct val="0"/>
        </a:spcAft>
        <a:buClr>
          <a:schemeClr val="tx1"/>
        </a:buClr>
        <a:buSzPct val="90000"/>
        <a:buChar char="•"/>
        <a:defRPr kumimoji="1" sz="2400">
          <a:solidFill>
            <a:schemeClr val="tx2"/>
          </a:solidFill>
          <a:latin typeface="+mn-lt"/>
          <a:ea typeface="ＭＳ Ｐゴシック" pitchFamily="-109" charset="-128"/>
          <a:cs typeface="+mn-cs"/>
        </a:defRPr>
      </a:lvl1pPr>
      <a:lvl2pPr marL="742950" indent="-285750" algn="l" rtl="0" eaLnBrk="0" fontAlgn="base" hangingPunct="0">
        <a:spcBef>
          <a:spcPct val="20000"/>
        </a:spcBef>
        <a:spcAft>
          <a:spcPct val="0"/>
        </a:spcAft>
        <a:buClr>
          <a:schemeClr val="tx1"/>
        </a:buClr>
        <a:buSzPct val="80000"/>
        <a:buChar char="–"/>
        <a:defRPr kumimoji="1" sz="2000">
          <a:solidFill>
            <a:schemeClr val="tx2"/>
          </a:solidFill>
          <a:latin typeface="+mn-lt"/>
          <a:ea typeface="ＭＳ Ｐゴシック" pitchFamily="-109" charset="-128"/>
        </a:defRPr>
      </a:lvl2pPr>
      <a:lvl3pPr marL="1143000" indent="-228600" algn="l" rtl="0" eaLnBrk="0" fontAlgn="base" hangingPunct="0">
        <a:spcBef>
          <a:spcPct val="20000"/>
        </a:spcBef>
        <a:spcAft>
          <a:spcPct val="0"/>
        </a:spcAft>
        <a:buClr>
          <a:schemeClr val="tx1"/>
        </a:buClr>
        <a:buSzPct val="45000"/>
        <a:buFont typeface="Webdings" pitchFamily="-109" charset="2"/>
        <a:buChar char="&lt;"/>
        <a:defRPr kumimoji="1">
          <a:solidFill>
            <a:schemeClr val="tx2"/>
          </a:solidFill>
          <a:latin typeface="+mn-lt"/>
          <a:ea typeface="ＭＳ Ｐゴシック" pitchFamily="-109" charset="-128"/>
        </a:defRPr>
      </a:lvl3pPr>
      <a:lvl4pPr marL="1600200" indent="-228600" algn="l" rtl="0" eaLnBrk="0" fontAlgn="base" hangingPunct="0">
        <a:spcBef>
          <a:spcPct val="20000"/>
        </a:spcBef>
        <a:spcAft>
          <a:spcPct val="0"/>
        </a:spcAft>
        <a:buClr>
          <a:schemeClr val="tx1"/>
        </a:buClr>
        <a:buChar char="•"/>
        <a:defRPr kumimoji="1" sz="1600">
          <a:solidFill>
            <a:schemeClr val="tx2"/>
          </a:solidFill>
          <a:latin typeface="+mn-lt"/>
          <a:ea typeface="ＭＳ Ｐゴシック" pitchFamily="-109" charset="-128"/>
        </a:defRPr>
      </a:lvl4pPr>
      <a:lvl5pPr marL="2057400" indent="-228600" algn="l" rtl="0" eaLnBrk="0" fontAlgn="base" hangingPunct="0">
        <a:spcBef>
          <a:spcPct val="20000"/>
        </a:spcBef>
        <a:spcAft>
          <a:spcPct val="0"/>
        </a:spcAft>
        <a:buClr>
          <a:schemeClr val="tx1"/>
        </a:buClr>
        <a:buChar char="–"/>
        <a:defRPr kumimoji="1" sz="1400">
          <a:solidFill>
            <a:schemeClr val="tx2"/>
          </a:solidFill>
          <a:latin typeface="+mn-lt"/>
          <a:ea typeface="ＭＳ Ｐゴシック" pitchFamily="-109" charset="-128"/>
        </a:defRPr>
      </a:lvl5pPr>
      <a:lvl6pPr marL="2514600" indent="-228600" algn="l" rtl="0" eaLnBrk="0" fontAlgn="base" hangingPunct="0">
        <a:spcBef>
          <a:spcPct val="20000"/>
        </a:spcBef>
        <a:spcAft>
          <a:spcPct val="0"/>
        </a:spcAft>
        <a:buClr>
          <a:schemeClr val="tx1"/>
        </a:buClr>
        <a:buChar char="–"/>
        <a:defRPr kumimoji="1" sz="1400">
          <a:solidFill>
            <a:schemeClr val="tx2"/>
          </a:solidFill>
          <a:latin typeface="+mn-lt"/>
        </a:defRPr>
      </a:lvl6pPr>
      <a:lvl7pPr marL="2971800" indent="-228600" algn="l" rtl="0" eaLnBrk="0" fontAlgn="base" hangingPunct="0">
        <a:spcBef>
          <a:spcPct val="20000"/>
        </a:spcBef>
        <a:spcAft>
          <a:spcPct val="0"/>
        </a:spcAft>
        <a:buClr>
          <a:schemeClr val="tx1"/>
        </a:buClr>
        <a:buChar char="–"/>
        <a:defRPr kumimoji="1" sz="1400">
          <a:solidFill>
            <a:schemeClr val="tx2"/>
          </a:solidFill>
          <a:latin typeface="+mn-lt"/>
        </a:defRPr>
      </a:lvl7pPr>
      <a:lvl8pPr marL="3429000" indent="-228600" algn="l" rtl="0" eaLnBrk="0" fontAlgn="base" hangingPunct="0">
        <a:spcBef>
          <a:spcPct val="20000"/>
        </a:spcBef>
        <a:spcAft>
          <a:spcPct val="0"/>
        </a:spcAft>
        <a:buClr>
          <a:schemeClr val="tx1"/>
        </a:buClr>
        <a:buChar char="–"/>
        <a:defRPr kumimoji="1" sz="1400">
          <a:solidFill>
            <a:schemeClr val="tx2"/>
          </a:solidFill>
          <a:latin typeface="+mn-lt"/>
        </a:defRPr>
      </a:lvl8pPr>
      <a:lvl9pPr marL="3886200" indent="-228600" algn="l" rtl="0" eaLnBrk="0" fontAlgn="base" hangingPunct="0">
        <a:spcBef>
          <a:spcPct val="20000"/>
        </a:spcBef>
        <a:spcAft>
          <a:spcPct val="0"/>
        </a:spcAft>
        <a:buClr>
          <a:schemeClr val="tx1"/>
        </a:buClr>
        <a:buChar char="–"/>
        <a:defRPr kumimoji="1" sz="1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EB8DF2C8-8928-4AD5-8B8A-3937D45999CE}" type="datetimeFigureOut">
              <a:rPr lang="en-US"/>
              <a:pPr>
                <a:defRPr/>
              </a:pPr>
              <a:t>3/29/2011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2D225DC1-8D3E-4170-A14C-C03EA897329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61" r:id="rId1"/>
    <p:sldLayoutId id="2147484462" r:id="rId2"/>
    <p:sldLayoutId id="2147484463" r:id="rId3"/>
    <p:sldLayoutId id="2147484464" r:id="rId4"/>
    <p:sldLayoutId id="2147484465" r:id="rId5"/>
    <p:sldLayoutId id="2147484466" r:id="rId6"/>
    <p:sldLayoutId id="2147484467" r:id="rId7"/>
    <p:sldLayoutId id="2147484468" r:id="rId8"/>
    <p:sldLayoutId id="2147484469" r:id="rId9"/>
    <p:sldLayoutId id="2147484470" r:id="rId10"/>
    <p:sldLayoutId id="2147484471" r:id="rId11"/>
    <p:sldLayoutId id="2147484472"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youtube.com/embed/0ZOm2YhOI4c"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UvYb4BLIAQw&amp;feature=related" TargetMode="External"/><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hyperlink" Target="http://www.youtube.com/watch?v=LR5mZqeDNtg&amp;feature=related"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embed/4Vn3mLIlqp4" TargetMode="External"/><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hyperlink" Target="http://www.print.duncans.tv/category/environment-campaigns/" TargetMode="External"/><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hyperlink" Target="http://www.youtube.com/watch?v=VBWsYoejU_Q" TargetMode="External"/><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2.xml"/><Relationship Id="rId1" Type="http://schemas.openxmlformats.org/officeDocument/2006/relationships/slideLayout" Target="../slideLayouts/slideLayout25.xml"/><Relationship Id="rId4" Type="http://schemas.openxmlformats.org/officeDocument/2006/relationships/image" Target="../media/image34.jpeg"/></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3.xml"/><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3" Type="http://schemas.openxmlformats.org/officeDocument/2006/relationships/hyperlink" Target="http://www.youtube.com/watch?v=4IlLX5h-oWQ&amp;feature=related" TargetMode="External"/><Relationship Id="rId2" Type="http://schemas.openxmlformats.org/officeDocument/2006/relationships/notesSlide" Target="../notesSlides/notesSlide44.xml"/><Relationship Id="rId1" Type="http://schemas.openxmlformats.org/officeDocument/2006/relationships/slideLayout" Target="../slideLayouts/slideLayout25.xml"/><Relationship Id="rId5" Type="http://schemas.openxmlformats.org/officeDocument/2006/relationships/hyperlink" Target="http://www.youtube.com/embed/cJjRXzFqDRs" TargetMode="External"/><Relationship Id="rId4" Type="http://schemas.openxmlformats.org/officeDocument/2006/relationships/hyperlink" Target="http://www.youtube.com/watch?v=GT86iWiH2mI"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000240"/>
            <a:ext cx="8077200" cy="1673352"/>
          </a:xfrm>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800" b="1" dirty="0" smtClean="0">
                <a:solidFill>
                  <a:srgbClr val="6D6EA7"/>
                </a:solidFill>
                <a:effectLst>
                  <a:outerShdw blurRad="38100" dist="38100" dir="2700000" algn="tl">
                    <a:srgbClr val="000000">
                      <a:alpha val="43137"/>
                    </a:srgbClr>
                  </a:outerShdw>
                </a:effectLst>
              </a:rPr>
              <a:t>Consumer Behaviour</a:t>
            </a:r>
            <a:endParaRPr lang="en-AU" sz="4800" b="1" dirty="0">
              <a:solidFill>
                <a:srgbClr val="6D6EA7"/>
              </a:solidFill>
              <a:effectLst>
                <a:outerShdw blurRad="38100" dist="38100" dir="2700000" algn="tl">
                  <a:srgbClr val="000000">
                    <a:alpha val="43137"/>
                  </a:srgbClr>
                </a:outerShdw>
              </a:effectLst>
            </a:endParaRPr>
          </a:p>
        </p:txBody>
      </p:sp>
      <p:sp>
        <p:nvSpPr>
          <p:cNvPr id="45059" name="Subtitle 2"/>
          <p:cNvSpPr>
            <a:spLocks noGrp="1"/>
          </p:cNvSpPr>
          <p:nvPr>
            <p:ph type="subTitle" idx="1"/>
          </p:nvPr>
        </p:nvSpPr>
        <p:spPr>
          <a:xfrm>
            <a:off x="500063" y="3571875"/>
            <a:ext cx="8077200" cy="1500188"/>
          </a:xfrm>
        </p:spPr>
        <p:txBody>
          <a:bodyPr rtlCol="0">
            <a:normAutofit fontScale="85000" lnSpcReduction="20000"/>
          </a:bodyPr>
          <a:lstStyle/>
          <a:p>
            <a:pPr marL="26988" fontAlgn="auto">
              <a:lnSpc>
                <a:spcPct val="90000"/>
              </a:lnSpc>
              <a:spcAft>
                <a:spcPts val="0"/>
              </a:spcAft>
              <a:buFont typeface="Arial" pitchFamily="34" charset="0"/>
              <a:buNone/>
              <a:defRPr/>
            </a:pPr>
            <a:endParaRPr lang="en-AU" sz="2800" dirty="0" smtClean="0">
              <a:solidFill>
                <a:srgbClr val="2C3340"/>
              </a:solidFill>
            </a:endParaRPr>
          </a:p>
          <a:p>
            <a:pPr marL="26988" fontAlgn="auto">
              <a:lnSpc>
                <a:spcPct val="90000"/>
              </a:lnSpc>
              <a:spcAft>
                <a:spcPts val="0"/>
              </a:spcAft>
              <a:defRPr/>
            </a:pPr>
            <a:r>
              <a:rPr lang="en-AU" sz="3000" dirty="0" smtClean="0">
                <a:solidFill>
                  <a:schemeClr val="accent1">
                    <a:satMod val="150000"/>
                  </a:schemeClr>
                </a:solidFill>
                <a:effectLst>
                  <a:outerShdw blurRad="38100" dist="38100" dir="2700000" algn="tl">
                    <a:srgbClr val="C0C0C0"/>
                  </a:outerShdw>
                </a:effectLst>
              </a:rPr>
              <a:t>The </a:t>
            </a:r>
            <a:r>
              <a:rPr lang="en-AU" sz="3000" smtClean="0">
                <a:solidFill>
                  <a:schemeClr val="accent1">
                    <a:satMod val="150000"/>
                  </a:schemeClr>
                </a:solidFill>
                <a:effectLst>
                  <a:outerShdw blurRad="38100" dist="38100" dir="2700000" algn="tl">
                    <a:srgbClr val="C0C0C0"/>
                  </a:outerShdw>
                </a:effectLst>
              </a:rPr>
              <a:t>consumer </a:t>
            </a:r>
            <a:r>
              <a:rPr lang="en-AU" sz="3000" smtClean="0">
                <a:solidFill>
                  <a:schemeClr val="accent1">
                    <a:satMod val="150000"/>
                  </a:schemeClr>
                </a:solidFill>
                <a:effectLst>
                  <a:outerShdw blurRad="38100" dist="38100" dir="2700000" algn="tl">
                    <a:srgbClr val="C0C0C0"/>
                  </a:outerShdw>
                </a:effectLst>
              </a:rPr>
              <a:t>as director</a:t>
            </a:r>
            <a:r>
              <a:rPr lang="en-AU" sz="3000" dirty="0" smtClean="0">
                <a:solidFill>
                  <a:schemeClr val="accent1">
                    <a:satMod val="150000"/>
                  </a:schemeClr>
                </a:solidFill>
                <a:effectLst>
                  <a:outerShdw blurRad="38100" dist="38100" dir="2700000" algn="tl">
                    <a:srgbClr val="C0C0C0"/>
                  </a:outerShdw>
                </a:effectLst>
              </a:rPr>
              <a:t>: </a:t>
            </a:r>
          </a:p>
          <a:p>
            <a:pPr marL="26988" fontAlgn="auto">
              <a:lnSpc>
                <a:spcPct val="90000"/>
              </a:lnSpc>
              <a:spcAft>
                <a:spcPts val="0"/>
              </a:spcAft>
              <a:defRPr/>
            </a:pPr>
            <a:r>
              <a:rPr lang="en-AU" sz="3000" dirty="0" smtClean="0">
                <a:solidFill>
                  <a:schemeClr val="accent1">
                    <a:satMod val="150000"/>
                  </a:schemeClr>
                </a:solidFill>
                <a:effectLst>
                  <a:outerShdw blurRad="38100" dist="38100" dir="2700000" algn="tl">
                    <a:srgbClr val="C0C0C0"/>
                  </a:outerShdw>
                </a:effectLst>
              </a:rPr>
              <a:t>attitude and attitude change</a:t>
            </a:r>
          </a:p>
          <a:p>
            <a:pPr marL="26988" fontAlgn="auto">
              <a:lnSpc>
                <a:spcPct val="90000"/>
              </a:lnSpc>
              <a:spcAft>
                <a:spcPts val="0"/>
              </a:spcAft>
              <a:defRPr/>
            </a:pPr>
            <a:r>
              <a:rPr lang="en-AU" sz="3000" dirty="0" smtClean="0">
                <a:solidFill>
                  <a:schemeClr val="accent1">
                    <a:satMod val="150000"/>
                  </a:schemeClr>
                </a:solidFill>
                <a:effectLst>
                  <a:outerShdw blurRad="38100" dist="38100" dir="2700000" algn="tl">
                    <a:srgbClr val="C0C0C0"/>
                  </a:outerShdw>
                </a:effectLst>
              </a:rPr>
              <a:t>Week 6</a:t>
            </a:r>
            <a:endParaRPr lang="en-AU" sz="3000" dirty="0" smtClean="0">
              <a:solidFill>
                <a:srgbClr val="2C3340"/>
              </a:solidFill>
            </a:endParaRPr>
          </a:p>
          <a:p>
            <a:pPr marL="26988" fontAlgn="auto">
              <a:lnSpc>
                <a:spcPct val="90000"/>
              </a:lnSpc>
              <a:spcAft>
                <a:spcPts val="0"/>
              </a:spcAft>
              <a:defRPr/>
            </a:pPr>
            <a:endParaRPr lang="en-AU" sz="2800" dirty="0" smtClean="0">
              <a:solidFill>
                <a:srgbClr val="2C3340"/>
              </a:solidFill>
            </a:endParaRPr>
          </a:p>
          <a:p>
            <a:pPr marL="26988" fontAlgn="auto">
              <a:spcAft>
                <a:spcPts val="0"/>
              </a:spcAft>
              <a:buFont typeface="Arial" pitchFamily="34" charset="0"/>
              <a:buNone/>
              <a:defRPr/>
            </a:pPr>
            <a:endParaRPr lang="en-AU" dirty="0" smtClean="0"/>
          </a:p>
        </p:txBody>
      </p:sp>
      <p:sp>
        <p:nvSpPr>
          <p:cNvPr id="4" name="Rectangle 3"/>
          <p:cNvSpPr/>
          <p:nvPr/>
        </p:nvSpPr>
        <p:spPr>
          <a:xfrm>
            <a:off x="428596" y="5572140"/>
            <a:ext cx="8143932" cy="683264"/>
          </a:xfrm>
          <a:prstGeom prst="rect">
            <a:avLst/>
          </a:prstGeom>
        </p:spPr>
        <p:txBody>
          <a:bodyPr wrap="square">
            <a:spAutoFit/>
          </a:bodyPr>
          <a:lstStyle/>
          <a:p>
            <a:pPr>
              <a:lnSpc>
                <a:spcPct val="80000"/>
              </a:lnSpc>
            </a:pPr>
            <a:r>
              <a:rPr lang="en-AU" i="1" dirty="0" smtClean="0"/>
              <a:t>Good and bad are but names readily transferable to this or that” </a:t>
            </a:r>
          </a:p>
          <a:p>
            <a:pPr algn="r">
              <a:lnSpc>
                <a:spcPct val="80000"/>
              </a:lnSpc>
            </a:pPr>
            <a:endParaRPr lang="en-AU" sz="1200" i="1" dirty="0" smtClean="0"/>
          </a:p>
          <a:p>
            <a:pPr algn="r">
              <a:lnSpc>
                <a:spcPct val="80000"/>
              </a:lnSpc>
            </a:pPr>
            <a:r>
              <a:rPr lang="en-AU" sz="1200" i="1" dirty="0" smtClean="0"/>
              <a:t>Ralph Waldo Emerson 1841</a:t>
            </a:r>
            <a:endParaRPr lang="en-AU" sz="1200" i="1" dirty="0"/>
          </a:p>
        </p:txBody>
      </p:sp>
      <p:sp>
        <p:nvSpPr>
          <p:cNvPr id="5" name="Rectangle 4"/>
          <p:cNvSpPr/>
          <p:nvPr/>
        </p:nvSpPr>
        <p:spPr>
          <a:xfrm>
            <a:off x="785786" y="357166"/>
            <a:ext cx="6858048" cy="830997"/>
          </a:xfrm>
          <a:prstGeom prst="rect">
            <a:avLst/>
          </a:prstGeom>
        </p:spPr>
        <p:txBody>
          <a:bodyPr wrap="square">
            <a:spAutoFit/>
          </a:bodyPr>
          <a:lstStyle/>
          <a:p>
            <a:r>
              <a:rPr lang="en-US" dirty="0" smtClean="0">
                <a:hlinkClick r:id="rId3"/>
              </a:rPr>
              <a:t>http://www.youtube.com/embed/0ZOm2YhOI4c</a:t>
            </a:r>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4"/>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a:solidFill>
                  <a:schemeClr val="accent1">
                    <a:satMod val="150000"/>
                  </a:schemeClr>
                </a:solidFill>
                <a:effectLst>
                  <a:outerShdw blurRad="38100" dist="38100" dir="2700000" algn="tl">
                    <a:srgbClr val="C0C0C0"/>
                  </a:outerShdw>
                </a:effectLst>
              </a:rPr>
              <a:t>Cognitive component</a:t>
            </a:r>
            <a:endParaRPr lang="en-AU">
              <a:solidFill>
                <a:schemeClr val="accent1">
                  <a:satMod val="150000"/>
                </a:schemeClr>
              </a:solidFill>
              <a:effectLst>
                <a:outerShdw blurRad="38100" dist="38100" dir="2700000" algn="tl">
                  <a:srgbClr val="C0C0C0"/>
                </a:outerShdw>
              </a:effectLst>
            </a:endParaRPr>
          </a:p>
        </p:txBody>
      </p:sp>
      <p:sp>
        <p:nvSpPr>
          <p:cNvPr id="36867" name="Rectangle 5"/>
          <p:cNvSpPr>
            <a:spLocks noGrp="1" noChangeArrowheads="1"/>
          </p:cNvSpPr>
          <p:nvPr>
            <p:ph idx="1"/>
          </p:nvPr>
        </p:nvSpPr>
        <p:spPr/>
        <p:txBody>
          <a:bodyPr/>
          <a:lstStyle/>
          <a:p>
            <a:pPr>
              <a:lnSpc>
                <a:spcPct val="80000"/>
              </a:lnSpc>
            </a:pPr>
            <a:r>
              <a:rPr lang="en-US" sz="2800" smtClean="0"/>
              <a:t>The consumer’s beliefs and knowledge about the attributes of a particular brand, product or outlet</a:t>
            </a:r>
          </a:p>
          <a:p>
            <a:pPr>
              <a:lnSpc>
                <a:spcPct val="80000"/>
              </a:lnSpc>
            </a:pPr>
            <a:endParaRPr lang="en-US" sz="2800" smtClean="0"/>
          </a:p>
          <a:p>
            <a:pPr lvl="1">
              <a:lnSpc>
                <a:spcPct val="80000"/>
              </a:lnSpc>
            </a:pPr>
            <a:r>
              <a:rPr lang="en-US" sz="2100" smtClean="0"/>
              <a:t>Many beliefs relate to the evaluation of attributes</a:t>
            </a:r>
            <a:br>
              <a:rPr lang="en-US" sz="2100" smtClean="0"/>
            </a:br>
            <a:endParaRPr lang="en-US" sz="2100" smtClean="0"/>
          </a:p>
          <a:p>
            <a:pPr lvl="1">
              <a:lnSpc>
                <a:spcPct val="80000"/>
              </a:lnSpc>
            </a:pPr>
            <a:r>
              <a:rPr lang="en-US" sz="2100" smtClean="0"/>
              <a:t>The cognitive component represents the summation of evaluations</a:t>
            </a:r>
            <a:br>
              <a:rPr lang="en-US" sz="2100" smtClean="0"/>
            </a:br>
            <a:endParaRPr lang="en-US" sz="2100" smtClean="0"/>
          </a:p>
          <a:p>
            <a:pPr lvl="1">
              <a:lnSpc>
                <a:spcPct val="80000"/>
              </a:lnSpc>
            </a:pPr>
            <a:r>
              <a:rPr lang="en-US" sz="2100" smtClean="0"/>
              <a:t>Multi-attribute model</a:t>
            </a:r>
            <a:br>
              <a:rPr lang="en-US" sz="2100" smtClean="0"/>
            </a:br>
            <a:r>
              <a:rPr lang="en-US" sz="2300" smtClean="0"/>
              <a:t/>
            </a:r>
            <a:br>
              <a:rPr lang="en-US" sz="2300" smtClean="0"/>
            </a:br>
            <a:endParaRPr lang="en-AU" sz="2300" smtClean="0"/>
          </a:p>
        </p:txBody>
      </p:sp>
      <p:sp>
        <p:nvSpPr>
          <p:cNvPr id="36868"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23DB8455-01E2-47AD-862F-EBB61EAEC20B}" type="slidenum">
              <a:rPr lang="en-AU">
                <a:solidFill>
                  <a:srgbClr val="9A9A9A"/>
                </a:solidFill>
              </a:rPr>
              <a:pPr algn="ctr"/>
              <a:t>10</a:t>
            </a:fld>
            <a:endParaRPr lang="en-AU">
              <a:solidFill>
                <a:srgbClr val="9A9A9A"/>
              </a:solidFill>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4"/>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dirty="0">
                <a:solidFill>
                  <a:schemeClr val="accent1">
                    <a:satMod val="150000"/>
                  </a:schemeClr>
                </a:solidFill>
                <a:effectLst>
                  <a:outerShdw blurRad="38100" dist="38100" dir="2700000" algn="tl">
                    <a:srgbClr val="C0C0C0"/>
                  </a:outerShdw>
                </a:effectLst>
              </a:rPr>
              <a:t>Affective component</a:t>
            </a:r>
            <a:endParaRPr lang="en-AU" dirty="0">
              <a:solidFill>
                <a:schemeClr val="accent1">
                  <a:satMod val="150000"/>
                </a:schemeClr>
              </a:solidFill>
              <a:effectLst>
                <a:outerShdw blurRad="38100" dist="38100" dir="2700000" algn="tl">
                  <a:srgbClr val="C0C0C0"/>
                </a:outerShdw>
              </a:effectLst>
            </a:endParaRPr>
          </a:p>
        </p:txBody>
      </p:sp>
      <p:sp>
        <p:nvSpPr>
          <p:cNvPr id="37891" name="Rectangle 5"/>
          <p:cNvSpPr>
            <a:spLocks noGrp="1" noChangeArrowheads="1"/>
          </p:cNvSpPr>
          <p:nvPr>
            <p:ph idx="1"/>
          </p:nvPr>
        </p:nvSpPr>
        <p:spPr/>
        <p:txBody>
          <a:bodyPr/>
          <a:lstStyle/>
          <a:p>
            <a:r>
              <a:rPr lang="en-US" dirty="0" smtClean="0"/>
              <a:t>Represents the consumer’s ‘feelings’ or emotional reaction to a product</a:t>
            </a:r>
          </a:p>
          <a:p>
            <a:endParaRPr lang="en-US" dirty="0" smtClean="0"/>
          </a:p>
          <a:p>
            <a:pPr lvl="1"/>
            <a:r>
              <a:rPr lang="en-US" sz="2200" dirty="0" smtClean="0"/>
              <a:t>Based on experience or cognitive information</a:t>
            </a:r>
            <a:br>
              <a:rPr lang="en-US" sz="2200" dirty="0" smtClean="0"/>
            </a:br>
            <a:endParaRPr lang="en-US" sz="2200" dirty="0" smtClean="0"/>
          </a:p>
          <a:p>
            <a:pPr lvl="1"/>
            <a:r>
              <a:rPr lang="en-US" sz="2200" dirty="0" smtClean="0"/>
              <a:t>Response is person-situation specific</a:t>
            </a:r>
            <a:br>
              <a:rPr lang="en-US" sz="2200" dirty="0" smtClean="0"/>
            </a:br>
            <a:endParaRPr lang="en-US" sz="2200" dirty="0" smtClean="0"/>
          </a:p>
          <a:p>
            <a:pPr lvl="1"/>
            <a:r>
              <a:rPr lang="en-US" sz="2200" dirty="0" smtClean="0"/>
              <a:t>Cultural influence</a:t>
            </a:r>
            <a:br>
              <a:rPr lang="en-US" sz="2200" dirty="0" smtClean="0"/>
            </a:br>
            <a:endParaRPr lang="en-AU" sz="2200" dirty="0" smtClean="0"/>
          </a:p>
        </p:txBody>
      </p:sp>
      <p:sp>
        <p:nvSpPr>
          <p:cNvPr id="37892"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322F930C-4787-4D08-A3FB-226A8B956DC9}" type="slidenum">
              <a:rPr lang="en-AU">
                <a:solidFill>
                  <a:srgbClr val="9A9A9A"/>
                </a:solidFill>
              </a:rPr>
              <a:pPr algn="ctr"/>
              <a:t>11</a:t>
            </a:fld>
            <a:endParaRPr lang="en-AU">
              <a:solidFill>
                <a:srgbClr val="9A9A9A"/>
              </a:solidFill>
            </a:endParaRPr>
          </a:p>
        </p:txBody>
      </p:sp>
      <p:sp>
        <p:nvSpPr>
          <p:cNvPr id="5" name="Rectangle 4"/>
          <p:cNvSpPr/>
          <p:nvPr/>
        </p:nvSpPr>
        <p:spPr>
          <a:xfrm>
            <a:off x="2214546" y="5500702"/>
            <a:ext cx="6929454" cy="674031"/>
          </a:xfrm>
          <a:prstGeom prst="rect">
            <a:avLst/>
          </a:prstGeom>
        </p:spPr>
        <p:txBody>
          <a:bodyPr wrap="square">
            <a:spAutoFit/>
          </a:bodyPr>
          <a:lstStyle/>
          <a:p>
            <a:pPr marL="1144588" lvl="2" eaLnBrk="1" hangingPunct="1">
              <a:lnSpc>
                <a:spcPct val="90000"/>
              </a:lnSpc>
            </a:pPr>
            <a:r>
              <a:rPr lang="en-US" sz="1400" b="1" dirty="0">
                <a:solidFill>
                  <a:srgbClr val="6D6EA7"/>
                </a:solidFill>
                <a:effectLst>
                  <a:outerShdw blurRad="38100" dist="38100" dir="2700000" algn="tl">
                    <a:srgbClr val="000000">
                      <a:alpha val="43137"/>
                    </a:srgbClr>
                  </a:outerShdw>
                </a:effectLst>
              </a:rPr>
              <a:t>Thai</a:t>
            </a:r>
            <a:r>
              <a:rPr lang="en-US" sz="1400" b="1" dirty="0">
                <a:solidFill>
                  <a:schemeClr val="bg1"/>
                </a:solidFill>
              </a:rPr>
              <a:t> </a:t>
            </a:r>
            <a:r>
              <a:rPr lang="en-US" sz="1400" dirty="0" smtClean="0">
                <a:solidFill>
                  <a:srgbClr val="6D6EA7"/>
                </a:solidFill>
                <a:effectLst>
                  <a:outerShdw blurRad="38100" dist="38100" dir="2700000" algn="tl">
                    <a:srgbClr val="000000">
                      <a:alpha val="43137"/>
                    </a:srgbClr>
                  </a:outerShdw>
                </a:effectLst>
              </a:rPr>
              <a:t>Life </a:t>
            </a:r>
            <a:r>
              <a:rPr lang="en-US" sz="1400" dirty="0">
                <a:solidFill>
                  <a:srgbClr val="6D6EA7"/>
                </a:solidFill>
                <a:effectLst>
                  <a:outerShdw blurRad="38100" dist="38100" dir="2700000" algn="tl">
                    <a:srgbClr val="000000">
                      <a:alpha val="43137"/>
                    </a:srgbClr>
                  </a:outerShdw>
                </a:effectLst>
              </a:rPr>
              <a:t>Insurance</a:t>
            </a:r>
          </a:p>
          <a:p>
            <a:pPr marL="1601788" lvl="3" indent="-228600" eaLnBrk="1" hangingPunct="1">
              <a:lnSpc>
                <a:spcPct val="90000"/>
              </a:lnSpc>
            </a:pPr>
            <a:r>
              <a:rPr lang="en-US" sz="1400" dirty="0">
                <a:solidFill>
                  <a:srgbClr val="6D6EA7"/>
                </a:solidFill>
                <a:effectLst>
                  <a:outerShdw blurRad="38100" dist="38100" dir="2700000" algn="tl">
                    <a:srgbClr val="000000">
                      <a:alpha val="43137"/>
                    </a:srgbClr>
                  </a:outerShdw>
                </a:effectLst>
                <a:hlinkClick r:id="rId3"/>
              </a:rPr>
              <a:t>http://www.youtube.com/watch?v=UvYb4BLIAQw&amp;feature=related</a:t>
            </a:r>
            <a:endParaRPr lang="en-US" sz="1400" dirty="0">
              <a:solidFill>
                <a:srgbClr val="6D6EA7"/>
              </a:solidFill>
              <a:effectLst>
                <a:outerShdw blurRad="38100" dist="38100" dir="2700000" algn="tl">
                  <a:srgbClr val="000000">
                    <a:alpha val="43137"/>
                  </a:srgbClr>
                </a:outerShdw>
              </a:effectLst>
            </a:endParaRPr>
          </a:p>
          <a:p>
            <a:pPr marL="1601788" lvl="3" indent="-228600" eaLnBrk="1" hangingPunct="1">
              <a:lnSpc>
                <a:spcPct val="90000"/>
              </a:lnSpc>
            </a:pPr>
            <a:r>
              <a:rPr lang="en-US" sz="1400" dirty="0">
                <a:solidFill>
                  <a:srgbClr val="6D6EA7"/>
                </a:solidFill>
                <a:effectLst>
                  <a:outerShdw blurRad="38100" dist="38100" dir="2700000" algn="tl">
                    <a:srgbClr val="000000">
                      <a:alpha val="43137"/>
                    </a:srgbClr>
                  </a:outerShdw>
                </a:effectLst>
                <a:hlinkClick r:id="rId4"/>
              </a:rPr>
              <a:t>http://www.youtube.com/watch?v=LR5mZqeDNtg&amp;feature=related</a:t>
            </a:r>
            <a:endParaRPr lang="en-US" sz="1400" dirty="0">
              <a:solidFill>
                <a:srgbClr val="6D6EA7"/>
              </a:solidFill>
              <a:effectLst>
                <a:outerShdw blurRad="38100" dist="38100" dir="2700000" algn="tl">
                  <a:srgbClr val="000000">
                    <a:alpha val="43137"/>
                  </a:srgbClr>
                </a:outerShdw>
              </a:effectLst>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4"/>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a:solidFill>
                  <a:schemeClr val="accent1">
                    <a:satMod val="150000"/>
                  </a:schemeClr>
                </a:solidFill>
                <a:effectLst>
                  <a:outerShdw blurRad="38100" dist="38100" dir="2700000" algn="tl">
                    <a:srgbClr val="C0C0C0"/>
                  </a:outerShdw>
                </a:effectLst>
              </a:rPr>
              <a:t>Behavioural component</a:t>
            </a:r>
            <a:endParaRPr lang="en-AU">
              <a:solidFill>
                <a:schemeClr val="accent1">
                  <a:satMod val="150000"/>
                </a:schemeClr>
              </a:solidFill>
              <a:effectLst>
                <a:outerShdw blurRad="38100" dist="38100" dir="2700000" algn="tl">
                  <a:srgbClr val="C0C0C0"/>
                </a:outerShdw>
              </a:effectLst>
            </a:endParaRPr>
          </a:p>
        </p:txBody>
      </p:sp>
      <p:sp>
        <p:nvSpPr>
          <p:cNvPr id="38915" name="Rectangle 5"/>
          <p:cNvSpPr>
            <a:spLocks noGrp="1" noChangeArrowheads="1"/>
          </p:cNvSpPr>
          <p:nvPr>
            <p:ph idx="1"/>
          </p:nvPr>
        </p:nvSpPr>
        <p:spPr/>
        <p:txBody>
          <a:bodyPr/>
          <a:lstStyle/>
          <a:p>
            <a:r>
              <a:rPr lang="en-US" dirty="0" smtClean="0"/>
              <a:t>Represents the consumer’s tendency (intention) to respond in a particular way towards the object or event</a:t>
            </a:r>
          </a:p>
          <a:p>
            <a:pPr>
              <a:buFontTx/>
              <a:buNone/>
            </a:pPr>
            <a:endParaRPr lang="en-US" dirty="0" smtClean="0"/>
          </a:p>
          <a:p>
            <a:pPr lvl="1"/>
            <a:r>
              <a:rPr lang="en-US" sz="2000" dirty="0" smtClean="0"/>
              <a:t>Behaviour</a:t>
            </a:r>
            <a:br>
              <a:rPr lang="en-US" sz="2000" dirty="0" smtClean="0"/>
            </a:br>
            <a:endParaRPr lang="en-US" sz="2000" dirty="0" smtClean="0"/>
          </a:p>
          <a:p>
            <a:pPr lvl="1"/>
            <a:r>
              <a:rPr lang="en-US" sz="2000" dirty="0" smtClean="0"/>
              <a:t>Intention</a:t>
            </a:r>
            <a:br>
              <a:rPr lang="en-US" sz="2000" dirty="0" smtClean="0"/>
            </a:br>
            <a:endParaRPr lang="en-US" sz="2000" dirty="0" smtClean="0"/>
          </a:p>
          <a:p>
            <a:pPr lvl="1"/>
            <a:r>
              <a:rPr lang="en-US" sz="2000" dirty="0" smtClean="0"/>
              <a:t>Situational influence </a:t>
            </a:r>
            <a:r>
              <a:rPr lang="en-US" dirty="0" smtClean="0"/>
              <a:t/>
            </a:r>
            <a:br>
              <a:rPr lang="en-US" dirty="0" smtClean="0"/>
            </a:br>
            <a:endParaRPr lang="en-AU" dirty="0" smtClean="0"/>
          </a:p>
        </p:txBody>
      </p:sp>
      <p:sp>
        <p:nvSpPr>
          <p:cNvPr id="38916"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20B4FA63-09BF-4C4C-9F94-7D771EF859AD}" type="slidenum">
              <a:rPr lang="en-AU">
                <a:solidFill>
                  <a:srgbClr val="9A9A9A"/>
                </a:solidFill>
              </a:rPr>
              <a:pPr algn="ctr"/>
              <a:t>12</a:t>
            </a:fld>
            <a:endParaRPr lang="en-AU">
              <a:solidFill>
                <a:srgbClr val="9A9A9A"/>
              </a:solidFill>
            </a:endParaRPr>
          </a:p>
        </p:txBody>
      </p:sp>
      <p:sp>
        <p:nvSpPr>
          <p:cNvPr id="5" name="TextBox 4"/>
          <p:cNvSpPr txBox="1"/>
          <p:nvPr/>
        </p:nvSpPr>
        <p:spPr>
          <a:xfrm>
            <a:off x="4786314" y="4714884"/>
            <a:ext cx="3572966" cy="1323439"/>
          </a:xfrm>
          <a:prstGeom prst="rect">
            <a:avLst/>
          </a:prstGeom>
          <a:noFill/>
        </p:spPr>
        <p:txBody>
          <a:bodyPr wrap="none" rtlCol="0">
            <a:spAutoFit/>
          </a:bodyPr>
          <a:lstStyle/>
          <a:p>
            <a:pPr marL="0" lvl="2"/>
            <a:r>
              <a:rPr lang="en-US" sz="1400" b="1" dirty="0" smtClean="0">
                <a:solidFill>
                  <a:srgbClr val="6D6EA7"/>
                </a:solidFill>
                <a:effectLst>
                  <a:outerShdw blurRad="38100" dist="38100" dir="2700000" algn="tl">
                    <a:srgbClr val="000000">
                      <a:alpha val="43137"/>
                    </a:srgbClr>
                  </a:outerShdw>
                </a:effectLst>
              </a:rPr>
              <a:t>Anti-smoking</a:t>
            </a:r>
          </a:p>
          <a:p>
            <a:pPr marL="0" lvl="2"/>
            <a:r>
              <a:rPr lang="en-AU" sz="1400" dirty="0" smtClean="0">
                <a:hlinkClick r:id="rId3"/>
              </a:rPr>
              <a:t>http://</a:t>
            </a:r>
            <a:r>
              <a:rPr lang="en-AU" sz="1400" dirty="0" smtClean="0">
                <a:hlinkClick r:id="rId3"/>
              </a:rPr>
              <a:t>www.youtube.com/embed/4Vn3mLIlqp4</a:t>
            </a:r>
            <a:endParaRPr lang="en-AU" sz="1400" dirty="0" smtClean="0"/>
          </a:p>
          <a:p>
            <a:pPr marL="0" lvl="2"/>
            <a:endParaRPr lang="en-US" sz="1400" dirty="0" smtClean="0"/>
          </a:p>
          <a:p>
            <a:pPr marL="0" lvl="2"/>
            <a:endParaRPr lang="en-US" sz="1400" dirty="0" smtClean="0">
              <a:solidFill>
                <a:srgbClr val="6D6EA7"/>
              </a:solidFill>
              <a:effectLst>
                <a:outerShdw blurRad="38100" dist="38100" dir="2700000" algn="tl">
                  <a:srgbClr val="000000">
                    <a:alpha val="43137"/>
                  </a:srgbClr>
                </a:outerShdw>
              </a:effectLst>
            </a:endParaRPr>
          </a:p>
          <a:p>
            <a:endParaRPr lang="en-US" dirty="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8" name="Rectangle 4"/>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a:solidFill>
                  <a:schemeClr val="accent1">
                    <a:satMod val="150000"/>
                  </a:schemeClr>
                </a:solidFill>
                <a:effectLst>
                  <a:outerShdw blurRad="38100" dist="38100" dir="2700000" algn="tl">
                    <a:srgbClr val="C0C0C0"/>
                  </a:outerShdw>
                </a:effectLst>
              </a:rPr>
              <a:t>Component consistency </a:t>
            </a:r>
            <a:endParaRPr lang="en-AU">
              <a:solidFill>
                <a:schemeClr val="accent1">
                  <a:satMod val="150000"/>
                </a:schemeClr>
              </a:solidFill>
              <a:effectLst>
                <a:outerShdw blurRad="38100" dist="38100" dir="2700000" algn="tl">
                  <a:srgbClr val="C0C0C0"/>
                </a:outerShdw>
              </a:effectLst>
            </a:endParaRPr>
          </a:p>
        </p:txBody>
      </p:sp>
      <p:sp>
        <p:nvSpPr>
          <p:cNvPr id="83971" name="Rectangle 5"/>
          <p:cNvSpPr>
            <a:spLocks noGrp="1" noChangeArrowheads="1"/>
          </p:cNvSpPr>
          <p:nvPr>
            <p:ph idx="1"/>
          </p:nvPr>
        </p:nvSpPr>
        <p:spPr>
          <a:xfrm>
            <a:off x="457200" y="1500188"/>
            <a:ext cx="8229600" cy="4625975"/>
          </a:xfrm>
        </p:spPr>
        <p:txBody>
          <a:bodyPr rtlCol="0">
            <a:normAutofit fontScale="92500" lnSpcReduction="20000"/>
          </a:bodyPr>
          <a:lstStyle/>
          <a:p>
            <a:pPr fontAlgn="auto">
              <a:spcAft>
                <a:spcPts val="0"/>
              </a:spcAft>
              <a:buFont typeface="Arial" pitchFamily="34" charset="0"/>
              <a:buChar char="•"/>
              <a:defRPr/>
            </a:pPr>
            <a:r>
              <a:rPr lang="en-US" sz="2000" smtClean="0"/>
              <a:t>The three components of an attitude (cognitive, affective and behavioural) have a tendency to be consistent. </a:t>
            </a:r>
          </a:p>
          <a:p>
            <a:pPr fontAlgn="auto">
              <a:spcAft>
                <a:spcPts val="0"/>
              </a:spcAft>
              <a:buFont typeface="Arial" pitchFamily="34" charset="0"/>
              <a:buChar char="•"/>
              <a:defRPr/>
            </a:pPr>
            <a:endParaRPr lang="en-US" sz="2000" smtClean="0"/>
          </a:p>
          <a:p>
            <a:pPr fontAlgn="auto">
              <a:spcAft>
                <a:spcPts val="0"/>
              </a:spcAft>
              <a:buFont typeface="Arial" pitchFamily="34" charset="0"/>
              <a:buChar char="•"/>
              <a:defRPr/>
            </a:pPr>
            <a:r>
              <a:rPr lang="en-US" sz="2000" smtClean="0"/>
              <a:t>A change in one component will have a flow-on effect on the other components.</a:t>
            </a:r>
          </a:p>
          <a:p>
            <a:pPr fontAlgn="auto">
              <a:spcAft>
                <a:spcPts val="0"/>
              </a:spcAft>
              <a:buFont typeface="Arial" pitchFamily="34" charset="0"/>
              <a:buChar char="•"/>
              <a:defRPr/>
            </a:pPr>
            <a:endParaRPr lang="en-US" sz="2000" smtClean="0"/>
          </a:p>
          <a:p>
            <a:pPr fontAlgn="auto">
              <a:spcAft>
                <a:spcPts val="0"/>
              </a:spcAft>
              <a:buFont typeface="Arial" pitchFamily="34" charset="0"/>
              <a:buChar char="•"/>
              <a:defRPr/>
            </a:pPr>
            <a:r>
              <a:rPr lang="en-US" sz="2000" smtClean="0"/>
              <a:t>Very important in marketing strategy</a:t>
            </a:r>
          </a:p>
          <a:p>
            <a:pPr fontAlgn="auto">
              <a:spcAft>
                <a:spcPts val="0"/>
              </a:spcAft>
              <a:buFont typeface="Arial" pitchFamily="34" charset="0"/>
              <a:buChar char="•"/>
              <a:defRPr/>
            </a:pPr>
            <a:endParaRPr lang="en-US" sz="2000" smtClean="0"/>
          </a:p>
          <a:p>
            <a:pPr fontAlgn="auto">
              <a:spcAft>
                <a:spcPts val="0"/>
              </a:spcAft>
              <a:buFont typeface="Arial" pitchFamily="34" charset="0"/>
              <a:buChar char="•"/>
              <a:defRPr/>
            </a:pPr>
            <a:r>
              <a:rPr lang="en-US" sz="2000" smtClean="0"/>
              <a:t>Cognitive Consistency</a:t>
            </a:r>
          </a:p>
          <a:p>
            <a:pPr lvl="1" fontAlgn="auto">
              <a:spcAft>
                <a:spcPts val="0"/>
              </a:spcAft>
              <a:buFont typeface="Arial" pitchFamily="34" charset="0"/>
              <a:buChar char="–"/>
              <a:defRPr/>
            </a:pPr>
            <a:r>
              <a:rPr lang="en-AU" sz="2000" smtClean="0"/>
              <a:t>We strive to make sense out of what we think, feel and do</a:t>
            </a:r>
            <a:endParaRPr lang="en-US" sz="2000" smtClean="0"/>
          </a:p>
          <a:p>
            <a:pPr fontAlgn="auto">
              <a:spcAft>
                <a:spcPts val="0"/>
              </a:spcAft>
              <a:buFont typeface="Arial" pitchFamily="34" charset="0"/>
              <a:buChar char="•"/>
              <a:defRPr/>
            </a:pPr>
            <a:endParaRPr lang="en-US" sz="2000" smtClean="0"/>
          </a:p>
          <a:p>
            <a:pPr fontAlgn="auto">
              <a:spcAft>
                <a:spcPts val="0"/>
              </a:spcAft>
              <a:buFont typeface="Arial" pitchFamily="34" charset="0"/>
              <a:buChar char="•"/>
              <a:defRPr/>
            </a:pPr>
            <a:r>
              <a:rPr lang="en-US" sz="2000" smtClean="0"/>
              <a:t>Cognitive Dissonance</a:t>
            </a:r>
          </a:p>
          <a:p>
            <a:pPr lvl="1" fontAlgn="auto">
              <a:spcAft>
                <a:spcPts val="0"/>
              </a:spcAft>
              <a:buFont typeface="Arial" pitchFamily="34" charset="0"/>
              <a:buChar char="–"/>
              <a:defRPr/>
            </a:pPr>
            <a:r>
              <a:rPr lang="en-AU" sz="2000" smtClean="0"/>
              <a:t>Uncomfortable feeling caused by holding two contradictory cognitions</a:t>
            </a:r>
          </a:p>
          <a:p>
            <a:pPr lvl="2" fontAlgn="auto">
              <a:spcAft>
                <a:spcPts val="0"/>
              </a:spcAft>
              <a:buFont typeface="Arial" pitchFamily="34" charset="0"/>
              <a:buChar char="•"/>
              <a:defRPr/>
            </a:pPr>
            <a:r>
              <a:rPr lang="en-AU" sz="2000" smtClean="0"/>
              <a:t>i.e. Attitudes and behaviour</a:t>
            </a:r>
          </a:p>
          <a:p>
            <a:pPr lvl="2" fontAlgn="auto">
              <a:spcAft>
                <a:spcPts val="0"/>
              </a:spcAft>
              <a:buFont typeface="Arial" pitchFamily="34" charset="0"/>
              <a:buChar char="•"/>
              <a:defRPr/>
            </a:pPr>
            <a:r>
              <a:rPr lang="en-AU" sz="2000" smtClean="0"/>
              <a:t>E.g. opposing the slaughter of animals and eating meat</a:t>
            </a:r>
            <a:endParaRPr lang="en-US" sz="2000" smtClean="0"/>
          </a:p>
          <a:p>
            <a:pPr fontAlgn="auto">
              <a:spcAft>
                <a:spcPts val="0"/>
              </a:spcAft>
              <a:buFont typeface="Arial" pitchFamily="34" charset="0"/>
              <a:buChar char="•"/>
              <a:defRPr/>
            </a:pPr>
            <a:endParaRPr lang="en-US" sz="1800" smtClean="0"/>
          </a:p>
          <a:p>
            <a:pPr fontAlgn="auto">
              <a:spcAft>
                <a:spcPts val="0"/>
              </a:spcAft>
              <a:buFont typeface="Arial" pitchFamily="34" charset="0"/>
              <a:buChar char="•"/>
              <a:defRPr/>
            </a:pPr>
            <a:endParaRPr lang="en-AU" sz="1800" smtClean="0"/>
          </a:p>
        </p:txBody>
      </p:sp>
      <p:sp>
        <p:nvSpPr>
          <p:cNvPr id="39940"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CC430C72-EC3D-4BA9-B05A-41B1CC8FD813}" type="slidenum">
              <a:rPr lang="en-AU">
                <a:solidFill>
                  <a:srgbClr val="9A9A9A"/>
                </a:solidFill>
              </a:rPr>
              <a:pPr algn="ctr"/>
              <a:t>13</a:t>
            </a:fld>
            <a:endParaRPr lang="en-AU">
              <a:solidFill>
                <a:srgbClr val="9A9A9A"/>
              </a:solidFill>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dirty="0" smtClean="0"/>
              <a:t>Component consistency</a:t>
            </a:r>
            <a:endParaRPr lang="en-AU" dirty="0"/>
          </a:p>
        </p:txBody>
      </p:sp>
      <p:sp>
        <p:nvSpPr>
          <p:cNvPr id="40963" name="Content Placeholder 2"/>
          <p:cNvSpPr>
            <a:spLocks noGrp="1"/>
          </p:cNvSpPr>
          <p:nvPr>
            <p:ph idx="1"/>
          </p:nvPr>
        </p:nvSpPr>
        <p:spPr/>
        <p:txBody>
          <a:bodyPr/>
          <a:lstStyle/>
          <a:p>
            <a:endParaRPr lang="en-US" smtClean="0"/>
          </a:p>
        </p:txBody>
      </p:sp>
      <p:pic>
        <p:nvPicPr>
          <p:cNvPr id="40964" name="Picture 4" descr="haw36861_1102"/>
          <p:cNvPicPr>
            <a:picLocks noChangeAspect="1" noChangeArrowheads="1"/>
          </p:cNvPicPr>
          <p:nvPr/>
        </p:nvPicPr>
        <p:blipFill>
          <a:blip r:embed="rId3" cstate="print"/>
          <a:srcRect/>
          <a:stretch>
            <a:fillRect/>
          </a:stretch>
        </p:blipFill>
        <p:spPr bwMode="auto">
          <a:xfrm>
            <a:off x="558800" y="1500188"/>
            <a:ext cx="7870825" cy="528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3500">
                <a:solidFill>
                  <a:schemeClr val="accent1">
                    <a:satMod val="150000"/>
                  </a:schemeClr>
                </a:solidFill>
                <a:effectLst>
                  <a:outerShdw blurRad="38100" dist="38100" dir="2700000" algn="tl">
                    <a:srgbClr val="C0C0C0"/>
                  </a:outerShdw>
                </a:effectLst>
              </a:rPr>
              <a:t>Measurement of attitude components</a:t>
            </a:r>
          </a:p>
        </p:txBody>
      </p:sp>
      <p:sp>
        <p:nvSpPr>
          <p:cNvPr id="41987" name="Rectangle 3"/>
          <p:cNvSpPr>
            <a:spLocks noGrp="1" noChangeArrowheads="1"/>
          </p:cNvSpPr>
          <p:nvPr>
            <p:ph idx="1"/>
          </p:nvPr>
        </p:nvSpPr>
        <p:spPr/>
        <p:txBody>
          <a:bodyPr/>
          <a:lstStyle/>
          <a:p>
            <a:pPr marL="0" indent="0">
              <a:buFontTx/>
              <a:buNone/>
            </a:pPr>
            <a:endParaRPr lang="en-AU" smtClean="0"/>
          </a:p>
          <a:p>
            <a:pPr marL="0" indent="0">
              <a:buSzPct val="115000"/>
              <a:buFontTx/>
              <a:buChar char="•"/>
            </a:pPr>
            <a:r>
              <a:rPr lang="en-AU" smtClean="0"/>
              <a:t> As components of attitude are an integral part of a marketing strategy, it is important to be able to measure each component.</a:t>
            </a:r>
          </a:p>
        </p:txBody>
      </p:sp>
      <p:sp>
        <p:nvSpPr>
          <p:cNvPr id="41988"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84C9A322-AD36-4FD2-8B78-F6EDB6C05259}" type="slidenum">
              <a:rPr lang="en-AU">
                <a:solidFill>
                  <a:srgbClr val="9A9A9A"/>
                </a:solidFill>
              </a:rPr>
              <a:pPr algn="ctr"/>
              <a:t>15</a:t>
            </a:fld>
            <a:endParaRPr lang="en-AU">
              <a:solidFill>
                <a:srgbClr val="9A9A9A"/>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US" sz="3500" dirty="0">
                <a:solidFill>
                  <a:schemeClr val="accent1">
                    <a:satMod val="150000"/>
                  </a:schemeClr>
                </a:solidFill>
              </a:rPr>
              <a:t>Cognitive:</a:t>
            </a:r>
            <a:br>
              <a:rPr lang="en-US" sz="3500" dirty="0">
                <a:solidFill>
                  <a:schemeClr val="accent1">
                    <a:satMod val="150000"/>
                  </a:schemeClr>
                </a:solidFill>
              </a:rPr>
            </a:br>
            <a:r>
              <a:rPr lang="en-US" sz="3500" dirty="0" smtClean="0">
                <a:solidFill>
                  <a:schemeClr val="accent1">
                    <a:satMod val="150000"/>
                  </a:schemeClr>
                </a:solidFill>
              </a:rPr>
              <a:t>           Belief </a:t>
            </a:r>
            <a:r>
              <a:rPr lang="en-US" sz="3500" dirty="0">
                <a:solidFill>
                  <a:schemeClr val="accent1">
                    <a:satMod val="150000"/>
                  </a:schemeClr>
                </a:solidFill>
              </a:rPr>
              <a:t>system for two methods of Broadband Internet Access</a:t>
            </a:r>
          </a:p>
        </p:txBody>
      </p:sp>
      <p:pic>
        <p:nvPicPr>
          <p:cNvPr id="43011" name="Picture 3" descr="fig0803"/>
          <p:cNvPicPr>
            <a:picLocks noChangeAspect="1" noChangeArrowheads="1"/>
          </p:cNvPicPr>
          <p:nvPr/>
        </p:nvPicPr>
        <p:blipFill>
          <a:blip r:embed="rId3" cstate="print"/>
          <a:srcRect/>
          <a:stretch>
            <a:fillRect/>
          </a:stretch>
        </p:blipFill>
        <p:spPr bwMode="auto">
          <a:xfrm>
            <a:off x="587375" y="2163763"/>
            <a:ext cx="8305800" cy="3246437"/>
          </a:xfrm>
          <a:prstGeom prst="rect">
            <a:avLst/>
          </a:prstGeom>
          <a:noFill/>
          <a:ln w="9525">
            <a:noFill/>
            <a:miter lim="800000"/>
            <a:headEnd/>
            <a:tailEnd/>
          </a:ln>
        </p:spPr>
      </p:pic>
      <p:sp>
        <p:nvSpPr>
          <p:cNvPr id="43012" name="Rectangle 4"/>
          <p:cNvSpPr>
            <a:spLocks noChangeArrowheads="1"/>
          </p:cNvSpPr>
          <p:nvPr/>
        </p:nvSpPr>
        <p:spPr bwMode="auto">
          <a:xfrm>
            <a:off x="539750" y="2852738"/>
            <a:ext cx="8424863" cy="1728787"/>
          </a:xfrm>
          <a:prstGeom prst="rect">
            <a:avLst/>
          </a:prstGeom>
          <a:noFill/>
          <a:ln w="254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250825" y="247650"/>
            <a:ext cx="7570788" cy="1165225"/>
          </a:xfrm>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US" sz="3000" dirty="0">
                <a:solidFill>
                  <a:schemeClr val="accent1">
                    <a:satMod val="150000"/>
                  </a:schemeClr>
                </a:solidFill>
              </a:rPr>
              <a:t>Cognitive:</a:t>
            </a:r>
            <a:br>
              <a:rPr lang="en-US" sz="3000" dirty="0">
                <a:solidFill>
                  <a:schemeClr val="accent1">
                    <a:satMod val="150000"/>
                  </a:schemeClr>
                </a:solidFill>
              </a:rPr>
            </a:br>
            <a:r>
              <a:rPr lang="en-US" sz="3000" dirty="0" smtClean="0">
                <a:solidFill>
                  <a:schemeClr val="accent1">
                    <a:satMod val="150000"/>
                  </a:schemeClr>
                </a:solidFill>
              </a:rPr>
              <a:t>                      </a:t>
            </a:r>
            <a:r>
              <a:rPr lang="en-US" sz="2400" dirty="0" smtClean="0">
                <a:solidFill>
                  <a:schemeClr val="accent1">
                    <a:satMod val="150000"/>
                  </a:schemeClr>
                </a:solidFill>
              </a:rPr>
              <a:t>A </a:t>
            </a:r>
            <a:r>
              <a:rPr lang="en-US" sz="2400" dirty="0">
                <a:solidFill>
                  <a:schemeClr val="accent1">
                    <a:satMod val="150000"/>
                  </a:schemeClr>
                </a:solidFill>
              </a:rPr>
              <a:t>Consumer’s Belief System for Two Brands of Pocket Digital Organisers</a:t>
            </a:r>
          </a:p>
        </p:txBody>
      </p:sp>
      <p:sp>
        <p:nvSpPr>
          <p:cNvPr id="44035" name="Rectangle 3"/>
          <p:cNvSpPr>
            <a:spLocks noChangeArrowheads="1"/>
          </p:cNvSpPr>
          <p:nvPr/>
        </p:nvSpPr>
        <p:spPr bwMode="auto">
          <a:xfrm>
            <a:off x="1074738" y="1628775"/>
            <a:ext cx="1892300" cy="360363"/>
          </a:xfrm>
          <a:prstGeom prst="rect">
            <a:avLst/>
          </a:prstGeom>
          <a:gradFill rotWithShape="0">
            <a:gsLst>
              <a:gs pos="0">
                <a:srgbClr val="C5E2FF"/>
              </a:gs>
              <a:gs pos="100000">
                <a:srgbClr val="E1F0FF"/>
              </a:gs>
            </a:gsLst>
            <a:lin ang="2700000" scaled="1"/>
          </a:gradFill>
          <a:ln w="9525">
            <a:solidFill>
              <a:schemeClr val="tx1"/>
            </a:solidFill>
            <a:miter lim="800000"/>
            <a:headEnd/>
            <a:tailEnd/>
          </a:ln>
        </p:spPr>
        <p:txBody>
          <a:bodyPr/>
          <a:lstStyle/>
          <a:p>
            <a:r>
              <a:rPr lang="en-US" sz="1200" b="1">
                <a:solidFill>
                  <a:srgbClr val="000000"/>
                </a:solidFill>
                <a:latin typeface="Arial" charset="0"/>
              </a:rPr>
              <a:t>PRODUCT</a:t>
            </a:r>
          </a:p>
        </p:txBody>
      </p:sp>
      <p:sp>
        <p:nvSpPr>
          <p:cNvPr id="44036" name="Rectangle 4"/>
          <p:cNvSpPr>
            <a:spLocks noChangeArrowheads="1"/>
          </p:cNvSpPr>
          <p:nvPr/>
        </p:nvSpPr>
        <p:spPr bwMode="auto">
          <a:xfrm>
            <a:off x="1074738" y="2276475"/>
            <a:ext cx="1892300" cy="360363"/>
          </a:xfrm>
          <a:prstGeom prst="rect">
            <a:avLst/>
          </a:prstGeom>
          <a:gradFill rotWithShape="0">
            <a:gsLst>
              <a:gs pos="0">
                <a:srgbClr val="C5E2FF"/>
              </a:gs>
              <a:gs pos="100000">
                <a:srgbClr val="E1F0FF"/>
              </a:gs>
            </a:gsLst>
            <a:lin ang="2700000" scaled="1"/>
          </a:gradFill>
          <a:ln w="9525">
            <a:solidFill>
              <a:schemeClr val="tx1"/>
            </a:solidFill>
            <a:miter lim="800000"/>
            <a:headEnd/>
            <a:tailEnd/>
          </a:ln>
        </p:spPr>
        <p:txBody>
          <a:bodyPr/>
          <a:lstStyle/>
          <a:p>
            <a:r>
              <a:rPr lang="en-US" sz="1200" b="1">
                <a:solidFill>
                  <a:srgbClr val="000000"/>
                </a:solidFill>
                <a:latin typeface="Arial" charset="0"/>
              </a:rPr>
              <a:t>BRAND</a:t>
            </a:r>
          </a:p>
        </p:txBody>
      </p:sp>
      <p:sp>
        <p:nvSpPr>
          <p:cNvPr id="44037" name="Rectangle 5"/>
          <p:cNvSpPr>
            <a:spLocks noChangeArrowheads="1"/>
          </p:cNvSpPr>
          <p:nvPr/>
        </p:nvSpPr>
        <p:spPr bwMode="auto">
          <a:xfrm>
            <a:off x="1074738" y="2636838"/>
            <a:ext cx="1892300" cy="360362"/>
          </a:xfrm>
          <a:prstGeom prst="rect">
            <a:avLst/>
          </a:prstGeom>
          <a:gradFill rotWithShape="0">
            <a:gsLst>
              <a:gs pos="0">
                <a:srgbClr val="C5E2FF"/>
              </a:gs>
              <a:gs pos="100000">
                <a:srgbClr val="E1F0FF"/>
              </a:gs>
            </a:gsLst>
            <a:lin ang="2700000" scaled="1"/>
          </a:gradFill>
          <a:ln w="9525">
            <a:solidFill>
              <a:schemeClr val="tx1"/>
            </a:solidFill>
            <a:miter lim="800000"/>
            <a:headEnd/>
            <a:tailEnd/>
          </a:ln>
        </p:spPr>
        <p:txBody>
          <a:bodyPr/>
          <a:lstStyle/>
          <a:p>
            <a:r>
              <a:rPr lang="en-US" sz="1200" b="1">
                <a:solidFill>
                  <a:srgbClr val="000000"/>
                </a:solidFill>
                <a:latin typeface="Arial" charset="0"/>
              </a:rPr>
              <a:t>ATTRIBUTES</a:t>
            </a:r>
          </a:p>
        </p:txBody>
      </p:sp>
      <p:sp>
        <p:nvSpPr>
          <p:cNvPr id="44038" name="Rectangle 6"/>
          <p:cNvSpPr>
            <a:spLocks noChangeArrowheads="1"/>
          </p:cNvSpPr>
          <p:nvPr/>
        </p:nvSpPr>
        <p:spPr bwMode="auto">
          <a:xfrm>
            <a:off x="1074738" y="2995613"/>
            <a:ext cx="1892300" cy="433387"/>
          </a:xfrm>
          <a:prstGeom prst="rect">
            <a:avLst/>
          </a:prstGeom>
          <a:gradFill rotWithShape="0">
            <a:gsLst>
              <a:gs pos="0">
                <a:srgbClr val="C5E2FF"/>
              </a:gs>
              <a:gs pos="100000">
                <a:srgbClr val="E1F0FF"/>
              </a:gs>
            </a:gsLst>
            <a:lin ang="2700000" scaled="1"/>
          </a:gradFill>
          <a:ln w="9525">
            <a:solidFill>
              <a:schemeClr val="tx1"/>
            </a:solidFill>
            <a:miter lim="800000"/>
            <a:headEnd/>
            <a:tailEnd/>
          </a:ln>
        </p:spPr>
        <p:txBody>
          <a:bodyPr/>
          <a:lstStyle/>
          <a:p>
            <a:r>
              <a:rPr lang="en-US" sz="1200" b="1">
                <a:solidFill>
                  <a:srgbClr val="000000"/>
                </a:solidFill>
                <a:latin typeface="Arial" charset="0"/>
              </a:rPr>
              <a:t>BELIEFS</a:t>
            </a:r>
          </a:p>
        </p:txBody>
      </p:sp>
      <p:sp>
        <p:nvSpPr>
          <p:cNvPr id="44039" name="Rectangle 7"/>
          <p:cNvSpPr>
            <a:spLocks noChangeArrowheads="1"/>
          </p:cNvSpPr>
          <p:nvPr/>
        </p:nvSpPr>
        <p:spPr bwMode="auto">
          <a:xfrm>
            <a:off x="1074738" y="3429000"/>
            <a:ext cx="1892300" cy="596900"/>
          </a:xfrm>
          <a:prstGeom prst="rect">
            <a:avLst/>
          </a:prstGeom>
          <a:gradFill rotWithShape="0">
            <a:gsLst>
              <a:gs pos="0">
                <a:srgbClr val="C5E2FF"/>
              </a:gs>
              <a:gs pos="100000">
                <a:srgbClr val="E1F0FF"/>
              </a:gs>
            </a:gsLst>
            <a:lin ang="2700000" scaled="1"/>
          </a:gradFill>
          <a:ln w="9525">
            <a:solidFill>
              <a:schemeClr val="tx1"/>
            </a:solidFill>
            <a:miter lim="800000"/>
            <a:headEnd/>
            <a:tailEnd/>
          </a:ln>
        </p:spPr>
        <p:txBody>
          <a:bodyPr/>
          <a:lstStyle/>
          <a:p>
            <a:r>
              <a:rPr lang="en-US" sz="1200" b="1">
                <a:solidFill>
                  <a:srgbClr val="000000"/>
                </a:solidFill>
                <a:latin typeface="Arial" charset="0"/>
              </a:rPr>
              <a:t>EVALUATIONS</a:t>
            </a:r>
          </a:p>
        </p:txBody>
      </p:sp>
      <p:sp>
        <p:nvSpPr>
          <p:cNvPr id="44040" name="Rectangle 8"/>
          <p:cNvSpPr>
            <a:spLocks noChangeArrowheads="1"/>
          </p:cNvSpPr>
          <p:nvPr/>
        </p:nvSpPr>
        <p:spPr bwMode="auto">
          <a:xfrm>
            <a:off x="2967038" y="1628775"/>
            <a:ext cx="6108700" cy="360363"/>
          </a:xfrm>
          <a:prstGeom prst="rect">
            <a:avLst/>
          </a:prstGeom>
          <a:gradFill rotWithShape="0">
            <a:gsLst>
              <a:gs pos="0">
                <a:srgbClr val="EBCBF3"/>
              </a:gs>
              <a:gs pos="100000">
                <a:srgbClr val="FAF1FC"/>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POCKET DIGITAL ORGANIZERS</a:t>
            </a:r>
          </a:p>
        </p:txBody>
      </p:sp>
      <p:sp>
        <p:nvSpPr>
          <p:cNvPr id="44041" name="Rectangle 9"/>
          <p:cNvSpPr>
            <a:spLocks noChangeArrowheads="1"/>
          </p:cNvSpPr>
          <p:nvPr/>
        </p:nvSpPr>
        <p:spPr bwMode="auto">
          <a:xfrm>
            <a:off x="2967038" y="2276475"/>
            <a:ext cx="6108700" cy="360363"/>
          </a:xfrm>
          <a:prstGeom prst="rect">
            <a:avLst/>
          </a:prstGeom>
          <a:gradFill rotWithShape="0">
            <a:gsLst>
              <a:gs pos="0">
                <a:srgbClr val="FFFF9F"/>
              </a:gs>
              <a:gs pos="100000">
                <a:srgbClr val="FFFFE2"/>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PalmPilot</a:t>
            </a:r>
          </a:p>
        </p:txBody>
      </p:sp>
      <p:sp>
        <p:nvSpPr>
          <p:cNvPr id="44042" name="Rectangle 10"/>
          <p:cNvSpPr>
            <a:spLocks noChangeArrowheads="1"/>
          </p:cNvSpPr>
          <p:nvPr/>
        </p:nvSpPr>
        <p:spPr bwMode="auto">
          <a:xfrm>
            <a:off x="2967038" y="2636838"/>
            <a:ext cx="1552575" cy="360362"/>
          </a:xfrm>
          <a:prstGeom prst="rect">
            <a:avLst/>
          </a:prstGeom>
          <a:gradFill rotWithShape="0">
            <a:gsLst>
              <a:gs pos="0">
                <a:srgbClr val="FFCCB3"/>
              </a:gs>
              <a:gs pos="100000">
                <a:srgbClr val="FFE5D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Ease of use</a:t>
            </a:r>
          </a:p>
        </p:txBody>
      </p:sp>
      <p:sp>
        <p:nvSpPr>
          <p:cNvPr id="44043" name="Rectangle 11"/>
          <p:cNvSpPr>
            <a:spLocks noChangeArrowheads="1"/>
          </p:cNvSpPr>
          <p:nvPr/>
        </p:nvSpPr>
        <p:spPr bwMode="auto">
          <a:xfrm>
            <a:off x="4513263" y="2636838"/>
            <a:ext cx="1520825" cy="360362"/>
          </a:xfrm>
          <a:prstGeom prst="rect">
            <a:avLst/>
          </a:prstGeom>
          <a:gradFill rotWithShape="0">
            <a:gsLst>
              <a:gs pos="0">
                <a:srgbClr val="FFCCB3"/>
              </a:gs>
              <a:gs pos="100000">
                <a:srgbClr val="FFE5D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Handwriting feature</a:t>
            </a:r>
          </a:p>
        </p:txBody>
      </p:sp>
      <p:sp>
        <p:nvSpPr>
          <p:cNvPr id="44044" name="Rectangle 12"/>
          <p:cNvSpPr>
            <a:spLocks noChangeArrowheads="1"/>
          </p:cNvSpPr>
          <p:nvPr/>
        </p:nvSpPr>
        <p:spPr bwMode="auto">
          <a:xfrm>
            <a:off x="6034088" y="2636838"/>
            <a:ext cx="1527175" cy="360362"/>
          </a:xfrm>
          <a:prstGeom prst="rect">
            <a:avLst/>
          </a:prstGeom>
          <a:gradFill rotWithShape="0">
            <a:gsLst>
              <a:gs pos="0">
                <a:srgbClr val="FFCCB3"/>
              </a:gs>
              <a:gs pos="100000">
                <a:srgbClr val="FFE5D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PC backup</a:t>
            </a:r>
          </a:p>
        </p:txBody>
      </p:sp>
      <p:sp>
        <p:nvSpPr>
          <p:cNvPr id="44045" name="Rectangle 13"/>
          <p:cNvSpPr>
            <a:spLocks noChangeArrowheads="1"/>
          </p:cNvSpPr>
          <p:nvPr/>
        </p:nvSpPr>
        <p:spPr bwMode="auto">
          <a:xfrm>
            <a:off x="7554913" y="2636838"/>
            <a:ext cx="1520825" cy="360362"/>
          </a:xfrm>
          <a:prstGeom prst="rect">
            <a:avLst/>
          </a:prstGeom>
          <a:gradFill rotWithShape="0">
            <a:gsLst>
              <a:gs pos="0">
                <a:srgbClr val="FFCCB3"/>
              </a:gs>
              <a:gs pos="100000">
                <a:srgbClr val="FFE5D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Other features</a:t>
            </a:r>
          </a:p>
        </p:txBody>
      </p:sp>
      <p:sp>
        <p:nvSpPr>
          <p:cNvPr id="44046" name="Rectangle 14"/>
          <p:cNvSpPr>
            <a:spLocks noChangeArrowheads="1"/>
          </p:cNvSpPr>
          <p:nvPr/>
        </p:nvSpPr>
        <p:spPr bwMode="auto">
          <a:xfrm>
            <a:off x="2967038" y="2995613"/>
            <a:ext cx="1546225" cy="433387"/>
          </a:xfrm>
          <a:prstGeom prst="rect">
            <a:avLst/>
          </a:prstGeom>
          <a:gradFill rotWithShape="0">
            <a:gsLst>
              <a:gs pos="0">
                <a:srgbClr val="9FFF9F"/>
              </a:gs>
              <a:gs pos="100000">
                <a:srgbClr val="E8FFE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Known to be simple to use</a:t>
            </a:r>
          </a:p>
        </p:txBody>
      </p:sp>
      <p:sp>
        <p:nvSpPr>
          <p:cNvPr id="44047" name="Rectangle 15"/>
          <p:cNvSpPr>
            <a:spLocks noChangeArrowheads="1"/>
          </p:cNvSpPr>
          <p:nvPr/>
        </p:nvSpPr>
        <p:spPr bwMode="auto">
          <a:xfrm>
            <a:off x="4513263" y="2995613"/>
            <a:ext cx="1520825" cy="433387"/>
          </a:xfrm>
          <a:prstGeom prst="rect">
            <a:avLst/>
          </a:prstGeom>
          <a:gradFill rotWithShape="0">
            <a:gsLst>
              <a:gs pos="0">
                <a:srgbClr val="9FFF9F"/>
              </a:gs>
              <a:gs pos="100000">
                <a:srgbClr val="E8FFE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 little effort to learn a few rules</a:t>
            </a:r>
          </a:p>
        </p:txBody>
      </p:sp>
      <p:sp>
        <p:nvSpPr>
          <p:cNvPr id="44048" name="Rectangle 16"/>
          <p:cNvSpPr>
            <a:spLocks noChangeArrowheads="1"/>
          </p:cNvSpPr>
          <p:nvPr/>
        </p:nvSpPr>
        <p:spPr bwMode="auto">
          <a:xfrm>
            <a:off x="6034088" y="2995613"/>
            <a:ext cx="1520825" cy="433387"/>
          </a:xfrm>
          <a:prstGeom prst="rect">
            <a:avLst/>
          </a:prstGeom>
          <a:gradFill rotWithShape="0">
            <a:gsLst>
              <a:gs pos="0">
                <a:srgbClr val="9FFF9F"/>
              </a:gs>
              <a:gs pos="100000">
                <a:srgbClr val="E8FFE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Simple one button</a:t>
            </a:r>
          </a:p>
        </p:txBody>
      </p:sp>
      <p:sp>
        <p:nvSpPr>
          <p:cNvPr id="44049" name="Rectangle 17"/>
          <p:cNvSpPr>
            <a:spLocks noChangeArrowheads="1"/>
          </p:cNvSpPr>
          <p:nvPr/>
        </p:nvSpPr>
        <p:spPr bwMode="auto">
          <a:xfrm>
            <a:off x="7554913" y="2995613"/>
            <a:ext cx="1520825" cy="433387"/>
          </a:xfrm>
          <a:prstGeom prst="rect">
            <a:avLst/>
          </a:prstGeom>
          <a:gradFill rotWithShape="0">
            <a:gsLst>
              <a:gs pos="0">
                <a:srgbClr val="9FFF9F"/>
              </a:gs>
              <a:gs pos="100000">
                <a:srgbClr val="E8FFE8"/>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Doesn’t have built-in drawing feature</a:t>
            </a:r>
          </a:p>
        </p:txBody>
      </p:sp>
      <p:sp>
        <p:nvSpPr>
          <p:cNvPr id="44050" name="Rectangle 18"/>
          <p:cNvSpPr>
            <a:spLocks noChangeArrowheads="1"/>
          </p:cNvSpPr>
          <p:nvPr/>
        </p:nvSpPr>
        <p:spPr bwMode="auto">
          <a:xfrm>
            <a:off x="2967038" y="3429000"/>
            <a:ext cx="1546225" cy="596900"/>
          </a:xfrm>
          <a:prstGeom prst="rect">
            <a:avLst/>
          </a:prstGeom>
          <a:gradFill rotWithShape="0">
            <a:gsLst>
              <a:gs pos="0">
                <a:srgbClr val="FFAFFF"/>
              </a:gs>
              <a:gs pos="100000">
                <a:srgbClr val="FFE2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51" name="Rectangle 19"/>
          <p:cNvSpPr>
            <a:spLocks noChangeArrowheads="1"/>
          </p:cNvSpPr>
          <p:nvPr/>
        </p:nvSpPr>
        <p:spPr bwMode="auto">
          <a:xfrm>
            <a:off x="4513263" y="3429000"/>
            <a:ext cx="1520825" cy="596900"/>
          </a:xfrm>
          <a:prstGeom prst="rect">
            <a:avLst/>
          </a:prstGeom>
          <a:gradFill rotWithShape="0">
            <a:gsLst>
              <a:gs pos="0">
                <a:srgbClr val="FFAFFF"/>
              </a:gs>
              <a:gs pos="100000">
                <a:srgbClr val="FFE2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52" name="Rectangle 20"/>
          <p:cNvSpPr>
            <a:spLocks noChangeArrowheads="1"/>
          </p:cNvSpPr>
          <p:nvPr/>
        </p:nvSpPr>
        <p:spPr bwMode="auto">
          <a:xfrm>
            <a:off x="6034088" y="3429000"/>
            <a:ext cx="1520825" cy="596900"/>
          </a:xfrm>
          <a:prstGeom prst="rect">
            <a:avLst/>
          </a:prstGeom>
          <a:gradFill rotWithShape="0">
            <a:gsLst>
              <a:gs pos="0">
                <a:srgbClr val="FFAFFF"/>
              </a:gs>
              <a:gs pos="100000">
                <a:srgbClr val="FFE2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53" name="Rectangle 21"/>
          <p:cNvSpPr>
            <a:spLocks noChangeArrowheads="1"/>
          </p:cNvSpPr>
          <p:nvPr/>
        </p:nvSpPr>
        <p:spPr bwMode="auto">
          <a:xfrm>
            <a:off x="7554913" y="3429000"/>
            <a:ext cx="1520825" cy="596900"/>
          </a:xfrm>
          <a:prstGeom prst="rect">
            <a:avLst/>
          </a:prstGeom>
          <a:gradFill rotWithShape="0">
            <a:gsLst>
              <a:gs pos="0">
                <a:srgbClr val="FFAFFF"/>
              </a:gs>
              <a:gs pos="100000">
                <a:srgbClr val="FFE2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pic>
        <p:nvPicPr>
          <p:cNvPr id="44054" name="Picture 22"/>
          <p:cNvPicPr>
            <a:picLocks noChangeAspect="1" noChangeArrowheads="1"/>
          </p:cNvPicPr>
          <p:nvPr/>
        </p:nvPicPr>
        <p:blipFill>
          <a:blip r:embed="rId3" cstate="print"/>
          <a:srcRect/>
          <a:stretch>
            <a:fillRect/>
          </a:stretch>
        </p:blipFill>
        <p:spPr bwMode="auto">
          <a:xfrm>
            <a:off x="323850" y="2276475"/>
            <a:ext cx="542925" cy="904875"/>
          </a:xfrm>
          <a:prstGeom prst="rect">
            <a:avLst/>
          </a:prstGeom>
          <a:noFill/>
          <a:ln w="9525">
            <a:noFill/>
            <a:miter lim="800000"/>
            <a:headEnd/>
            <a:tailEnd/>
          </a:ln>
        </p:spPr>
      </p:pic>
      <p:grpSp>
        <p:nvGrpSpPr>
          <p:cNvPr id="2" name="Group 23"/>
          <p:cNvGrpSpPr>
            <a:grpSpLocks/>
          </p:cNvGrpSpPr>
          <p:nvPr/>
        </p:nvGrpSpPr>
        <p:grpSpPr bwMode="auto">
          <a:xfrm>
            <a:off x="395288" y="4292600"/>
            <a:ext cx="8713787" cy="2038350"/>
            <a:chOff x="249" y="2704"/>
            <a:chExt cx="5489" cy="1284"/>
          </a:xfrm>
        </p:grpSpPr>
        <p:sp>
          <p:nvSpPr>
            <p:cNvPr id="44058" name="Rectangle 24"/>
            <p:cNvSpPr>
              <a:spLocks noChangeArrowheads="1"/>
            </p:cNvSpPr>
            <p:nvPr/>
          </p:nvSpPr>
          <p:spPr bwMode="auto">
            <a:xfrm>
              <a:off x="706" y="2704"/>
              <a:ext cx="1184" cy="272"/>
            </a:xfrm>
            <a:prstGeom prst="rect">
              <a:avLst/>
            </a:prstGeom>
            <a:gradFill rotWithShape="0">
              <a:gsLst>
                <a:gs pos="0">
                  <a:srgbClr val="C5E2FF"/>
                </a:gs>
                <a:gs pos="100000">
                  <a:srgbClr val="EDF6FF"/>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BRAND</a:t>
              </a:r>
            </a:p>
          </p:txBody>
        </p:sp>
        <p:sp>
          <p:nvSpPr>
            <p:cNvPr id="44059" name="Rectangle 25"/>
            <p:cNvSpPr>
              <a:spLocks noChangeArrowheads="1"/>
            </p:cNvSpPr>
            <p:nvPr/>
          </p:nvSpPr>
          <p:spPr bwMode="auto">
            <a:xfrm>
              <a:off x="706" y="2976"/>
              <a:ext cx="1184" cy="227"/>
            </a:xfrm>
            <a:prstGeom prst="rect">
              <a:avLst/>
            </a:prstGeom>
            <a:gradFill rotWithShape="0">
              <a:gsLst>
                <a:gs pos="0">
                  <a:srgbClr val="C5E2FF"/>
                </a:gs>
                <a:gs pos="100000">
                  <a:srgbClr val="EDF6FF"/>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ATTRIBUTES</a:t>
              </a:r>
            </a:p>
          </p:txBody>
        </p:sp>
        <p:sp>
          <p:nvSpPr>
            <p:cNvPr id="44060" name="Rectangle 26"/>
            <p:cNvSpPr>
              <a:spLocks noChangeArrowheads="1"/>
            </p:cNvSpPr>
            <p:nvPr/>
          </p:nvSpPr>
          <p:spPr bwMode="auto">
            <a:xfrm>
              <a:off x="706" y="3203"/>
              <a:ext cx="1184" cy="409"/>
            </a:xfrm>
            <a:prstGeom prst="rect">
              <a:avLst/>
            </a:prstGeom>
            <a:gradFill rotWithShape="0">
              <a:gsLst>
                <a:gs pos="0">
                  <a:srgbClr val="C5E2FF"/>
                </a:gs>
                <a:gs pos="100000">
                  <a:srgbClr val="EDF6FF"/>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BELIEFS</a:t>
              </a:r>
            </a:p>
          </p:txBody>
        </p:sp>
        <p:sp>
          <p:nvSpPr>
            <p:cNvPr id="44061" name="Rectangle 27"/>
            <p:cNvSpPr>
              <a:spLocks noChangeArrowheads="1"/>
            </p:cNvSpPr>
            <p:nvPr/>
          </p:nvSpPr>
          <p:spPr bwMode="auto">
            <a:xfrm>
              <a:off x="700" y="3612"/>
              <a:ext cx="1184" cy="376"/>
            </a:xfrm>
            <a:prstGeom prst="rect">
              <a:avLst/>
            </a:prstGeom>
            <a:gradFill rotWithShape="0">
              <a:gsLst>
                <a:gs pos="0">
                  <a:srgbClr val="C5E2FF"/>
                </a:gs>
                <a:gs pos="100000">
                  <a:srgbClr val="EDF6FF"/>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EVALUATIONS</a:t>
              </a:r>
            </a:p>
          </p:txBody>
        </p:sp>
        <p:sp>
          <p:nvSpPr>
            <p:cNvPr id="44062" name="Rectangle 28"/>
            <p:cNvSpPr>
              <a:spLocks noChangeArrowheads="1"/>
            </p:cNvSpPr>
            <p:nvPr/>
          </p:nvSpPr>
          <p:spPr bwMode="auto">
            <a:xfrm>
              <a:off x="1890" y="2704"/>
              <a:ext cx="3848" cy="272"/>
            </a:xfrm>
            <a:prstGeom prst="rect">
              <a:avLst/>
            </a:prstGeom>
            <a:gradFill rotWithShape="0">
              <a:gsLst>
                <a:gs pos="0">
                  <a:srgbClr val="FFFF9F"/>
                </a:gs>
                <a:gs pos="100000">
                  <a:srgbClr val="FFFFDC"/>
                </a:gs>
              </a:gsLst>
              <a:path path="rect">
                <a:fillToRect r="100000" b="100000"/>
              </a:path>
            </a:gradFill>
            <a:ln w="9525">
              <a:solidFill>
                <a:schemeClr val="tx1"/>
              </a:solidFill>
              <a:miter lim="800000"/>
              <a:headEnd/>
              <a:tailEnd/>
            </a:ln>
          </p:spPr>
          <p:txBody>
            <a:bodyPr/>
            <a:lstStyle/>
            <a:p>
              <a:r>
                <a:rPr lang="en-US" sz="1200" b="1">
                  <a:solidFill>
                    <a:srgbClr val="000000"/>
                  </a:solidFill>
                  <a:latin typeface="Arial" charset="0"/>
                </a:rPr>
                <a:t>Casio Cassiopeia</a:t>
              </a:r>
            </a:p>
          </p:txBody>
        </p:sp>
        <p:sp>
          <p:nvSpPr>
            <p:cNvPr id="44063" name="Rectangle 29"/>
            <p:cNvSpPr>
              <a:spLocks noChangeArrowheads="1"/>
            </p:cNvSpPr>
            <p:nvPr/>
          </p:nvSpPr>
          <p:spPr bwMode="auto">
            <a:xfrm>
              <a:off x="1890" y="2976"/>
              <a:ext cx="974" cy="227"/>
            </a:xfrm>
            <a:prstGeom prst="rect">
              <a:avLst/>
            </a:prstGeom>
            <a:gradFill rotWithShape="0">
              <a:gsLst>
                <a:gs pos="0">
                  <a:srgbClr val="FFBE9D"/>
                </a:gs>
                <a:gs pos="100000">
                  <a:srgbClr val="FFE9DE"/>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Ease of use</a:t>
              </a:r>
            </a:p>
          </p:txBody>
        </p:sp>
        <p:sp>
          <p:nvSpPr>
            <p:cNvPr id="44064" name="Rectangle 30"/>
            <p:cNvSpPr>
              <a:spLocks noChangeArrowheads="1"/>
            </p:cNvSpPr>
            <p:nvPr/>
          </p:nvSpPr>
          <p:spPr bwMode="auto">
            <a:xfrm>
              <a:off x="2864" y="2976"/>
              <a:ext cx="962" cy="227"/>
            </a:xfrm>
            <a:prstGeom prst="rect">
              <a:avLst/>
            </a:prstGeom>
            <a:gradFill rotWithShape="0">
              <a:gsLst>
                <a:gs pos="0">
                  <a:srgbClr val="FFBE9D"/>
                </a:gs>
                <a:gs pos="100000">
                  <a:srgbClr val="FFE9DE"/>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Handwriting feature</a:t>
              </a:r>
            </a:p>
          </p:txBody>
        </p:sp>
        <p:sp>
          <p:nvSpPr>
            <p:cNvPr id="44065" name="Rectangle 31"/>
            <p:cNvSpPr>
              <a:spLocks noChangeArrowheads="1"/>
            </p:cNvSpPr>
            <p:nvPr/>
          </p:nvSpPr>
          <p:spPr bwMode="auto">
            <a:xfrm>
              <a:off x="3826" y="2976"/>
              <a:ext cx="950" cy="227"/>
            </a:xfrm>
            <a:prstGeom prst="rect">
              <a:avLst/>
            </a:prstGeom>
            <a:gradFill rotWithShape="0">
              <a:gsLst>
                <a:gs pos="0">
                  <a:srgbClr val="FFBE9D"/>
                </a:gs>
                <a:gs pos="100000">
                  <a:srgbClr val="FFE9DE"/>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PC backup</a:t>
              </a:r>
            </a:p>
          </p:txBody>
        </p:sp>
        <p:sp>
          <p:nvSpPr>
            <p:cNvPr id="44066" name="Rectangle 32"/>
            <p:cNvSpPr>
              <a:spLocks noChangeArrowheads="1"/>
            </p:cNvSpPr>
            <p:nvPr/>
          </p:nvSpPr>
          <p:spPr bwMode="auto">
            <a:xfrm>
              <a:off x="4776" y="2976"/>
              <a:ext cx="962" cy="227"/>
            </a:xfrm>
            <a:prstGeom prst="rect">
              <a:avLst/>
            </a:prstGeom>
            <a:gradFill rotWithShape="0">
              <a:gsLst>
                <a:gs pos="0">
                  <a:srgbClr val="FFBE9D"/>
                </a:gs>
                <a:gs pos="100000">
                  <a:srgbClr val="FFE9DE"/>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Other features</a:t>
              </a:r>
            </a:p>
          </p:txBody>
        </p:sp>
        <p:sp>
          <p:nvSpPr>
            <p:cNvPr id="44067" name="Rectangle 33"/>
            <p:cNvSpPr>
              <a:spLocks noChangeArrowheads="1"/>
            </p:cNvSpPr>
            <p:nvPr/>
          </p:nvSpPr>
          <p:spPr bwMode="auto">
            <a:xfrm>
              <a:off x="1890" y="3203"/>
              <a:ext cx="974" cy="409"/>
            </a:xfrm>
            <a:prstGeom prst="rect">
              <a:avLst/>
            </a:prstGeom>
            <a:gradFill rotWithShape="0">
              <a:gsLst>
                <a:gs pos="0">
                  <a:srgbClr val="C3FFC3"/>
                </a:gs>
                <a:gs pos="100000">
                  <a:srgbClr val="EDFFED"/>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 longer learning curve</a:t>
              </a:r>
            </a:p>
          </p:txBody>
        </p:sp>
        <p:sp>
          <p:nvSpPr>
            <p:cNvPr id="44068" name="Rectangle 34"/>
            <p:cNvSpPr>
              <a:spLocks noChangeArrowheads="1"/>
            </p:cNvSpPr>
            <p:nvPr/>
          </p:nvSpPr>
          <p:spPr bwMode="auto">
            <a:xfrm>
              <a:off x="2864" y="3203"/>
              <a:ext cx="958" cy="409"/>
            </a:xfrm>
            <a:prstGeom prst="rect">
              <a:avLst/>
            </a:prstGeom>
            <a:gradFill rotWithShape="0">
              <a:gsLst>
                <a:gs pos="0">
                  <a:srgbClr val="C3FFC3"/>
                </a:gs>
                <a:gs pos="100000">
                  <a:srgbClr val="EDFFED"/>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Easy, but a little learning</a:t>
              </a:r>
            </a:p>
          </p:txBody>
        </p:sp>
        <p:sp>
          <p:nvSpPr>
            <p:cNvPr id="44069" name="Rectangle 35"/>
            <p:cNvSpPr>
              <a:spLocks noChangeArrowheads="1"/>
            </p:cNvSpPr>
            <p:nvPr/>
          </p:nvSpPr>
          <p:spPr bwMode="auto">
            <a:xfrm>
              <a:off x="3822" y="3203"/>
              <a:ext cx="958" cy="409"/>
            </a:xfrm>
            <a:prstGeom prst="rect">
              <a:avLst/>
            </a:prstGeom>
            <a:gradFill rotWithShape="0">
              <a:gsLst>
                <a:gs pos="0">
                  <a:srgbClr val="C3FFC3"/>
                </a:gs>
                <a:gs pos="100000">
                  <a:srgbClr val="EDFFED"/>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Some learning</a:t>
              </a:r>
            </a:p>
          </p:txBody>
        </p:sp>
        <p:sp>
          <p:nvSpPr>
            <p:cNvPr id="44070" name="Rectangle 36"/>
            <p:cNvSpPr>
              <a:spLocks noChangeArrowheads="1"/>
            </p:cNvSpPr>
            <p:nvPr/>
          </p:nvSpPr>
          <p:spPr bwMode="auto">
            <a:xfrm>
              <a:off x="4780" y="3203"/>
              <a:ext cx="958" cy="409"/>
            </a:xfrm>
            <a:prstGeom prst="rect">
              <a:avLst/>
            </a:prstGeom>
            <a:gradFill rotWithShape="0">
              <a:gsLst>
                <a:gs pos="0">
                  <a:srgbClr val="C3FFC3"/>
                </a:gs>
                <a:gs pos="100000">
                  <a:srgbClr val="EDFFED"/>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Has drawing and voice-record features</a:t>
              </a:r>
            </a:p>
          </p:txBody>
        </p:sp>
        <p:sp>
          <p:nvSpPr>
            <p:cNvPr id="44071" name="Rectangle 37"/>
            <p:cNvSpPr>
              <a:spLocks noChangeArrowheads="1"/>
            </p:cNvSpPr>
            <p:nvPr/>
          </p:nvSpPr>
          <p:spPr bwMode="auto">
            <a:xfrm>
              <a:off x="1884" y="3612"/>
              <a:ext cx="974" cy="376"/>
            </a:xfrm>
            <a:prstGeom prst="rect">
              <a:avLst/>
            </a:prstGeom>
            <a:gradFill rotWithShape="0">
              <a:gsLst>
                <a:gs pos="0">
                  <a:srgbClr val="FFAFFF"/>
                </a:gs>
                <a:gs pos="100000">
                  <a:srgbClr val="FFDB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72" name="Rectangle 38"/>
            <p:cNvSpPr>
              <a:spLocks noChangeArrowheads="1"/>
            </p:cNvSpPr>
            <p:nvPr/>
          </p:nvSpPr>
          <p:spPr bwMode="auto">
            <a:xfrm>
              <a:off x="2858" y="3612"/>
              <a:ext cx="958" cy="376"/>
            </a:xfrm>
            <a:prstGeom prst="rect">
              <a:avLst/>
            </a:prstGeom>
            <a:gradFill rotWithShape="0">
              <a:gsLst>
                <a:gs pos="0">
                  <a:srgbClr val="FFAFFF"/>
                </a:gs>
                <a:gs pos="100000">
                  <a:srgbClr val="FFDB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73" name="Rectangle 39"/>
            <p:cNvSpPr>
              <a:spLocks noChangeArrowheads="1"/>
            </p:cNvSpPr>
            <p:nvPr/>
          </p:nvSpPr>
          <p:spPr bwMode="auto">
            <a:xfrm>
              <a:off x="3816" y="3612"/>
              <a:ext cx="958" cy="376"/>
            </a:xfrm>
            <a:prstGeom prst="rect">
              <a:avLst/>
            </a:prstGeom>
            <a:gradFill rotWithShape="0">
              <a:gsLst>
                <a:gs pos="0">
                  <a:srgbClr val="FFAFFF"/>
                </a:gs>
                <a:gs pos="100000">
                  <a:srgbClr val="FFDB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sp>
          <p:nvSpPr>
            <p:cNvPr id="44074" name="Rectangle 40"/>
            <p:cNvSpPr>
              <a:spLocks noChangeArrowheads="1"/>
            </p:cNvSpPr>
            <p:nvPr/>
          </p:nvSpPr>
          <p:spPr bwMode="auto">
            <a:xfrm>
              <a:off x="4774" y="3612"/>
              <a:ext cx="958" cy="376"/>
            </a:xfrm>
            <a:prstGeom prst="rect">
              <a:avLst/>
            </a:prstGeom>
            <a:gradFill rotWithShape="0">
              <a:gsLst>
                <a:gs pos="0">
                  <a:srgbClr val="FFAFFF"/>
                </a:gs>
                <a:gs pos="100000">
                  <a:srgbClr val="FFDBFF"/>
                </a:gs>
              </a:gsLst>
              <a:path path="rect">
                <a:fillToRect r="100000" b="100000"/>
              </a:path>
            </a:gradFill>
            <a:ln w="9525">
              <a:solidFill>
                <a:schemeClr val="tx1"/>
              </a:solidFill>
              <a:miter lim="800000"/>
              <a:headEnd/>
              <a:tailEnd/>
            </a:ln>
          </p:spPr>
          <p:txBody>
            <a:bodyPr/>
            <a:lstStyle/>
            <a:p>
              <a:r>
                <a:rPr lang="en-US" sz="1200">
                  <a:solidFill>
                    <a:srgbClr val="000000"/>
                  </a:solidFill>
                  <a:latin typeface="Arial" charset="0"/>
                </a:rPr>
                <a:t>(+++)</a:t>
              </a:r>
            </a:p>
          </p:txBody>
        </p:sp>
        <p:pic>
          <p:nvPicPr>
            <p:cNvPr id="44075" name="Picture 41"/>
            <p:cNvPicPr>
              <a:picLocks noChangeAspect="1" noChangeArrowheads="1"/>
            </p:cNvPicPr>
            <p:nvPr/>
          </p:nvPicPr>
          <p:blipFill>
            <a:blip r:embed="rId4" cstate="print"/>
            <a:srcRect/>
            <a:stretch>
              <a:fillRect/>
            </a:stretch>
          </p:blipFill>
          <p:spPr bwMode="auto">
            <a:xfrm>
              <a:off x="249" y="2750"/>
              <a:ext cx="342" cy="558"/>
            </a:xfrm>
            <a:prstGeom prst="rect">
              <a:avLst/>
            </a:prstGeom>
            <a:noFill/>
            <a:ln w="9525">
              <a:noFill/>
              <a:miter lim="800000"/>
              <a:headEnd/>
              <a:tailEnd/>
            </a:ln>
          </p:spPr>
        </p:pic>
      </p:grpSp>
      <p:sp>
        <p:nvSpPr>
          <p:cNvPr id="44056" name="Rectangle 42"/>
          <p:cNvSpPr>
            <a:spLocks noChangeArrowheads="1"/>
          </p:cNvSpPr>
          <p:nvPr/>
        </p:nvSpPr>
        <p:spPr bwMode="auto">
          <a:xfrm>
            <a:off x="971550" y="2636838"/>
            <a:ext cx="8172450" cy="792162"/>
          </a:xfrm>
          <a:prstGeom prst="rect">
            <a:avLst/>
          </a:prstGeom>
          <a:noFill/>
          <a:ln w="28575">
            <a:solidFill>
              <a:srgbClr val="FF0000"/>
            </a:solidFill>
            <a:miter lim="800000"/>
            <a:headEnd/>
            <a:tailEnd/>
          </a:ln>
        </p:spPr>
        <p:txBody>
          <a:bodyPr wrap="none" anchor="ctr"/>
          <a:lstStyle/>
          <a:p>
            <a:endParaRPr lang="en-US"/>
          </a:p>
        </p:txBody>
      </p:sp>
      <p:sp>
        <p:nvSpPr>
          <p:cNvPr id="150571" name="Rectangle 43"/>
          <p:cNvSpPr>
            <a:spLocks noChangeArrowheads="1"/>
          </p:cNvSpPr>
          <p:nvPr/>
        </p:nvSpPr>
        <p:spPr bwMode="auto">
          <a:xfrm>
            <a:off x="971550" y="4724400"/>
            <a:ext cx="8172450" cy="792163"/>
          </a:xfrm>
          <a:prstGeom prst="rect">
            <a:avLst/>
          </a:prstGeom>
          <a:noFill/>
          <a:ln w="254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0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7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5" name="Rectangle 3"/>
          <p:cNvSpPr>
            <a:spLocks noGrp="1" noChangeArrowheads="1"/>
          </p:cNvSpPr>
          <p:nvPr>
            <p:ph type="title"/>
          </p:nvPr>
        </p:nvSpPr>
        <p:spPr>
          <a:xfrm>
            <a:off x="250825" y="142852"/>
            <a:ext cx="8178827" cy="1206500"/>
          </a:xfrm>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AU" sz="3000" dirty="0">
                <a:solidFill>
                  <a:schemeClr val="accent1">
                    <a:satMod val="150000"/>
                  </a:schemeClr>
                </a:solidFill>
              </a:rPr>
              <a:t>Affective:</a:t>
            </a:r>
            <a:br>
              <a:rPr lang="en-AU" sz="3000" dirty="0">
                <a:solidFill>
                  <a:schemeClr val="accent1">
                    <a:satMod val="150000"/>
                  </a:schemeClr>
                </a:solidFill>
              </a:rPr>
            </a:br>
            <a:r>
              <a:rPr lang="en-AU" sz="3000" dirty="0" smtClean="0">
                <a:solidFill>
                  <a:schemeClr val="accent1">
                    <a:satMod val="150000"/>
                  </a:schemeClr>
                </a:solidFill>
              </a:rPr>
              <a:t>              Evaluative </a:t>
            </a:r>
            <a:r>
              <a:rPr lang="en-AU" sz="3000" dirty="0">
                <a:solidFill>
                  <a:schemeClr val="accent1">
                    <a:satMod val="150000"/>
                  </a:schemeClr>
                </a:solidFill>
              </a:rPr>
              <a:t>scale used to gauge travellers’ attitudes towards Virgin airlines</a:t>
            </a:r>
          </a:p>
        </p:txBody>
      </p:sp>
      <p:pic>
        <p:nvPicPr>
          <p:cNvPr id="45059" name="Picture 2" descr="Table07-01"/>
          <p:cNvPicPr>
            <a:picLocks noGrp="1" noChangeAspect="1" noChangeArrowheads="1"/>
          </p:cNvPicPr>
          <p:nvPr>
            <p:ph idx="1"/>
          </p:nvPr>
        </p:nvPicPr>
        <p:blipFill>
          <a:blip r:embed="rId3" cstate="print"/>
          <a:srcRect/>
          <a:stretch>
            <a:fillRect/>
          </a:stretch>
        </p:blipFill>
        <p:spPr>
          <a:xfrm>
            <a:off x="107950" y="2132013"/>
            <a:ext cx="9001125" cy="3384550"/>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79388" y="150797"/>
            <a:ext cx="8964612" cy="1135063"/>
          </a:xfrm>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US" sz="3000" dirty="0">
                <a:solidFill>
                  <a:schemeClr val="accent1">
                    <a:satMod val="150000"/>
                  </a:schemeClr>
                </a:solidFill>
              </a:rPr>
              <a:t>Affective:</a:t>
            </a:r>
            <a:br>
              <a:rPr lang="en-US" sz="3000" dirty="0">
                <a:solidFill>
                  <a:schemeClr val="accent1">
                    <a:satMod val="150000"/>
                  </a:schemeClr>
                </a:solidFill>
              </a:rPr>
            </a:br>
            <a:r>
              <a:rPr lang="en-US" sz="3000" dirty="0" smtClean="0">
                <a:solidFill>
                  <a:schemeClr val="accent1">
                    <a:satMod val="150000"/>
                  </a:schemeClr>
                </a:solidFill>
              </a:rPr>
              <a:t>           Measuring </a:t>
            </a:r>
            <a:r>
              <a:rPr lang="en-US" sz="3000" dirty="0">
                <a:solidFill>
                  <a:schemeClr val="accent1">
                    <a:satMod val="150000"/>
                  </a:schemeClr>
                </a:solidFill>
              </a:rPr>
              <a:t>consumer ‘feelings’ </a:t>
            </a:r>
            <a:r>
              <a:rPr lang="en-US" sz="3000" dirty="0" smtClean="0">
                <a:solidFill>
                  <a:schemeClr val="accent1">
                    <a:satMod val="150000"/>
                  </a:schemeClr>
                </a:solidFill>
              </a:rPr>
              <a:t>and emotions </a:t>
            </a:r>
            <a:r>
              <a:rPr lang="en-US" sz="3000" dirty="0">
                <a:solidFill>
                  <a:schemeClr val="accent1">
                    <a:satMod val="150000"/>
                  </a:schemeClr>
                </a:solidFill>
              </a:rPr>
              <a:t>about Virgin airlines flight</a:t>
            </a:r>
          </a:p>
        </p:txBody>
      </p:sp>
      <p:pic>
        <p:nvPicPr>
          <p:cNvPr id="46083" name="Picture 3" descr="Table07-02"/>
          <p:cNvPicPr>
            <a:picLocks noGrp="1" noChangeAspect="1" noChangeArrowheads="1"/>
          </p:cNvPicPr>
          <p:nvPr>
            <p:ph idx="1"/>
          </p:nvPr>
        </p:nvPicPr>
        <p:blipFill>
          <a:blip r:embed="rId3" cstate="print"/>
          <a:srcRect/>
          <a:stretch>
            <a:fillRect/>
          </a:stretch>
        </p:blipFill>
        <p:spPr>
          <a:xfrm>
            <a:off x="-71438" y="2286000"/>
            <a:ext cx="9204326" cy="4067175"/>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Lectures objectives</a:t>
            </a:r>
          </a:p>
        </p:txBody>
      </p:sp>
      <p:sp>
        <p:nvSpPr>
          <p:cNvPr id="27651" name="Rectangle 3"/>
          <p:cNvSpPr>
            <a:spLocks noGrp="1" noChangeArrowheads="1"/>
          </p:cNvSpPr>
          <p:nvPr>
            <p:ph type="body" idx="1"/>
          </p:nvPr>
        </p:nvSpPr>
        <p:spPr>
          <a:xfrm>
            <a:off x="457200" y="1719263"/>
            <a:ext cx="8229600" cy="4878387"/>
          </a:xfrm>
        </p:spPr>
        <p:txBody>
          <a:bodyPr/>
          <a:lstStyle/>
          <a:p>
            <a:r>
              <a:rPr lang="en-US" sz="2600"/>
              <a:t>Understand the nature and power of attitudes. </a:t>
            </a:r>
          </a:p>
          <a:p>
            <a:r>
              <a:rPr lang="en-US" sz="2600"/>
              <a:t>Attitudes are more complex than they first appear.</a:t>
            </a:r>
          </a:p>
          <a:p>
            <a:r>
              <a:rPr lang="en-US" sz="2600"/>
              <a:t>We form attitudes in several ways.</a:t>
            </a:r>
          </a:p>
          <a:p>
            <a:r>
              <a:rPr lang="en-US" sz="2600"/>
              <a:t>Consumers are motivated to maintain consistency between all the components of their attitudes, so they may alter one or more parts to realise this goal.</a:t>
            </a:r>
          </a:p>
          <a:p>
            <a:r>
              <a:rPr lang="en-US" sz="2600"/>
              <a:t>Understand ways of measuring attitudes – focus on Theory of Reasoned Action</a:t>
            </a:r>
          </a:p>
          <a:p>
            <a:r>
              <a:rPr lang="en-US" sz="2600"/>
              <a:t>Understand ways of changing attitudes</a:t>
            </a:r>
          </a:p>
          <a:p>
            <a:endParaRPr lang="en-US" sz="2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subTnLst>
                                    <p:animClr>
                                      <p:cBhvr override="childStyle">
                                        <p:cTn dur="1" fill="hold" display="0" masterRel="nextClick" afterEffect="1"/>
                                        <p:tgtEl>
                                          <p:spTgt spid="27651">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subTnLst>
                                    <p:animClr>
                                      <p:cBhvr override="childStyle">
                                        <p:cTn dur="1" fill="hold" display="0" masterRel="nextClick" afterEffect="1"/>
                                        <p:tgtEl>
                                          <p:spTgt spid="27651">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subTnLst>
                                    <p:animClr>
                                      <p:cBhvr override="childStyle">
                                        <p:cTn dur="1" fill="hold" display="0" masterRel="nextClick" afterEffect="1"/>
                                        <p:tgtEl>
                                          <p:spTgt spid="27651">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childTnLst>
                                  <p:subTnLst>
                                    <p:animClr>
                                      <p:cBhvr override="childStyle">
                                        <p:cTn dur="1" fill="hold" display="0" masterRel="nextClick" afterEffect="1"/>
                                        <p:tgtEl>
                                          <p:spTgt spid="27651">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childTnLst>
                                  <p:subTnLst>
                                    <p:animClr>
                                      <p:cBhvr override="childStyle">
                                        <p:cTn dur="1" fill="hold" display="0" masterRel="nextClick" afterEffect="1"/>
                                        <p:tgtEl>
                                          <p:spTgt spid="27651">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childTnLst>
                                  <p:subTnLst>
                                    <p:animClr>
                                      <p:cBhvr override="childStyle">
                                        <p:cTn dur="1" fill="hold" display="0" masterRel="nextClick" afterEffect="1"/>
                                        <p:tgtEl>
                                          <p:spTgt spid="27651">
                                            <p:txEl>
                                              <p:pRg st="5" end="5"/>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171450" y="-26988"/>
            <a:ext cx="8001000" cy="1435101"/>
          </a:xfrm>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3500">
                <a:solidFill>
                  <a:schemeClr val="accent1">
                    <a:satMod val="150000"/>
                  </a:schemeClr>
                </a:solidFill>
              </a:rPr>
              <a:t>Affective: </a:t>
            </a:r>
            <a:br>
              <a:rPr lang="en-AU" sz="3500">
                <a:solidFill>
                  <a:schemeClr val="accent1">
                    <a:satMod val="150000"/>
                  </a:schemeClr>
                </a:solidFill>
              </a:rPr>
            </a:br>
            <a:r>
              <a:rPr lang="en-AU" sz="3500">
                <a:solidFill>
                  <a:schemeClr val="accent1">
                    <a:satMod val="150000"/>
                  </a:schemeClr>
                </a:solidFill>
              </a:rPr>
              <a:t>Attitudes towards the Website</a:t>
            </a:r>
          </a:p>
        </p:txBody>
      </p:sp>
      <p:pic>
        <p:nvPicPr>
          <p:cNvPr id="47107" name="Picture 3"/>
          <p:cNvPicPr>
            <a:picLocks noChangeAspect="1" noChangeArrowheads="1"/>
          </p:cNvPicPr>
          <p:nvPr/>
        </p:nvPicPr>
        <p:blipFill>
          <a:blip r:embed="rId3" cstate="print"/>
          <a:srcRect/>
          <a:stretch>
            <a:fillRect/>
          </a:stretch>
        </p:blipFill>
        <p:spPr bwMode="auto">
          <a:xfrm>
            <a:off x="1619250" y="1700213"/>
            <a:ext cx="6985000" cy="4787900"/>
          </a:xfrm>
          <a:prstGeom prst="rect">
            <a:avLst/>
          </a:prstGeom>
          <a:noFill/>
          <a:ln w="9525">
            <a:noFill/>
            <a:miter lim="800000"/>
            <a:headEnd/>
            <a:tailEnd/>
          </a:ln>
        </p:spPr>
      </p:pic>
      <p:sp>
        <p:nvSpPr>
          <p:cNvPr id="47108" name="Line 4"/>
          <p:cNvSpPr>
            <a:spLocks noChangeShapeType="1"/>
          </p:cNvSpPr>
          <p:nvPr/>
        </p:nvSpPr>
        <p:spPr bwMode="auto">
          <a:xfrm>
            <a:off x="1619250" y="3502025"/>
            <a:ext cx="0" cy="2447925"/>
          </a:xfrm>
          <a:prstGeom prst="line">
            <a:avLst/>
          </a:prstGeom>
          <a:noFill/>
          <a:ln w="25400">
            <a:solidFill>
              <a:srgbClr val="EC0027"/>
            </a:solidFill>
            <a:round/>
            <a:headEnd/>
            <a:tailEnd/>
          </a:ln>
        </p:spPr>
        <p:txBody>
          <a:bodyPr wrap="none" anchor="ctr"/>
          <a:lstStyle/>
          <a:p>
            <a:endParaRPr lang="en-US"/>
          </a:p>
        </p:txBody>
      </p:sp>
      <p:sp>
        <p:nvSpPr>
          <p:cNvPr id="47109" name="Text Box 5"/>
          <p:cNvSpPr txBox="1">
            <a:spLocks noChangeArrowheads="1"/>
          </p:cNvSpPr>
          <p:nvPr/>
        </p:nvSpPr>
        <p:spPr bwMode="auto">
          <a:xfrm>
            <a:off x="-36513" y="3860800"/>
            <a:ext cx="1798638" cy="517525"/>
          </a:xfrm>
          <a:prstGeom prst="rect">
            <a:avLst/>
          </a:prstGeom>
          <a:noFill/>
          <a:ln w="25400">
            <a:noFill/>
            <a:miter lim="800000"/>
            <a:headEnd/>
            <a:tailEnd/>
          </a:ln>
        </p:spPr>
        <p:txBody>
          <a:bodyPr>
            <a:spAutoFit/>
          </a:bodyPr>
          <a:lstStyle/>
          <a:p>
            <a:pPr algn="ctr" eaLnBrk="1" hangingPunct="1">
              <a:spcBef>
                <a:spcPct val="20000"/>
              </a:spcBef>
            </a:pPr>
            <a:r>
              <a:rPr lang="en-AU" sz="1400" b="1">
                <a:solidFill>
                  <a:srgbClr val="000000"/>
                </a:solidFill>
                <a:latin typeface="Arial" charset="0"/>
              </a:rPr>
              <a:t>Note the global assessments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ChangeAspect="1" noChangeArrowheads="1"/>
          </p:cNvPicPr>
          <p:nvPr/>
        </p:nvPicPr>
        <p:blipFill>
          <a:blip r:embed="rId3" cstate="print"/>
          <a:srcRect t="8717"/>
          <a:stretch>
            <a:fillRect/>
          </a:stretch>
        </p:blipFill>
        <p:spPr bwMode="auto">
          <a:xfrm>
            <a:off x="468313" y="1619250"/>
            <a:ext cx="7850187" cy="4978400"/>
          </a:xfrm>
          <a:prstGeom prst="rect">
            <a:avLst/>
          </a:prstGeom>
          <a:noFill/>
          <a:ln w="9525">
            <a:noFill/>
            <a:miter lim="800000"/>
            <a:headEnd/>
            <a:tailEnd/>
          </a:ln>
        </p:spPr>
      </p:pic>
      <p:sp>
        <p:nvSpPr>
          <p:cNvPr id="6" name="Title 3"/>
          <p:cNvSpPr>
            <a:spLocks noGrp="1"/>
          </p:cNvSpPr>
          <p:nvPr>
            <p:ph type="title"/>
          </p:nvPr>
        </p:nvSpPr>
        <p:spPr>
          <a:xfrm>
            <a:off x="428596" y="390322"/>
            <a:ext cx="8229600" cy="1252728"/>
          </a:xfrm>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US" sz="3100" dirty="0" err="1" smtClean="0">
                <a:solidFill>
                  <a:schemeClr val="accent1"/>
                </a:solidFill>
                <a:latin typeface="Tahoma" pitchFamily="34" charset="0"/>
              </a:rPr>
              <a:t>Conative</a:t>
            </a:r>
            <a:r>
              <a:rPr lang="en-US" sz="3100" dirty="0" smtClean="0">
                <a:solidFill>
                  <a:schemeClr val="accent1"/>
                </a:solidFill>
                <a:latin typeface="Tahoma" pitchFamily="34" charset="0"/>
              </a:rPr>
              <a:t>: </a:t>
            </a:r>
            <a:br>
              <a:rPr lang="en-US" sz="3100" dirty="0" smtClean="0">
                <a:solidFill>
                  <a:schemeClr val="accent1"/>
                </a:solidFill>
                <a:latin typeface="Tahoma" pitchFamily="34" charset="0"/>
              </a:rPr>
            </a:br>
            <a:r>
              <a:rPr lang="en-US" sz="3100" dirty="0" smtClean="0">
                <a:solidFill>
                  <a:schemeClr val="accent1"/>
                </a:solidFill>
                <a:latin typeface="Tahoma" pitchFamily="34" charset="0"/>
              </a:rPr>
              <a:t>Two Examples of Intention-to-Buy Scales</a:t>
            </a:r>
            <a:r>
              <a:rPr lang="en-US" sz="4800" dirty="0" smtClean="0">
                <a:solidFill>
                  <a:schemeClr val="tx2"/>
                </a:solidFill>
                <a:latin typeface="Tahoma" pitchFamily="34" charset="0"/>
              </a:rPr>
              <a:t/>
            </a:r>
            <a:br>
              <a:rPr lang="en-US" sz="4800" dirty="0" smtClean="0">
                <a:solidFill>
                  <a:schemeClr val="tx2"/>
                </a:solidFill>
                <a:latin typeface="Tahoma" pitchFamily="34" charset="0"/>
              </a:rPr>
            </a:br>
            <a:endParaRPr lang="en-A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smtClean="0">
                <a:solidFill>
                  <a:schemeClr val="accent1">
                    <a:satMod val="150000"/>
                  </a:schemeClr>
                </a:solidFill>
                <a:effectLst>
                  <a:outerShdw blurRad="38100" dist="38100" dir="2700000" algn="tl">
                    <a:srgbClr val="000000">
                      <a:alpha val="43137"/>
                    </a:srgbClr>
                  </a:outerShdw>
                </a:effectLst>
              </a:rPr>
              <a:t>Multi-attribute Model </a:t>
            </a:r>
            <a:endParaRPr lang="en-US" sz="4000" dirty="0">
              <a:solidFill>
                <a:schemeClr val="accent1">
                  <a:satMod val="150000"/>
                </a:schemeClr>
              </a:solidFill>
              <a:effectLst>
                <a:outerShdw blurRad="38100" dist="38100" dir="2700000" algn="tl">
                  <a:srgbClr val="000000">
                    <a:alpha val="43137"/>
                  </a:srgbClr>
                </a:outerShdw>
              </a:effectLst>
            </a:endParaRPr>
          </a:p>
        </p:txBody>
      </p:sp>
      <p:sp>
        <p:nvSpPr>
          <p:cNvPr id="49155" name="Rectangle 3"/>
          <p:cNvSpPr>
            <a:spLocks noGrp="1" noChangeArrowheads="1"/>
          </p:cNvSpPr>
          <p:nvPr>
            <p:ph idx="1"/>
          </p:nvPr>
        </p:nvSpPr>
        <p:spPr/>
        <p:txBody>
          <a:bodyPr/>
          <a:lstStyle/>
          <a:p>
            <a:pPr marL="457200" indent="-457200">
              <a:lnSpc>
                <a:spcPct val="90000"/>
              </a:lnSpc>
            </a:pPr>
            <a:r>
              <a:rPr lang="en-US" sz="2000" smtClean="0"/>
              <a:t>Portray consumers’ attitudes with regard to an object (e.g. a product, service, cause or issue) as a function of consumers’ perception and assessment of the key attributes or beliefs held with regard to the particular attitude object </a:t>
            </a:r>
          </a:p>
          <a:p>
            <a:pPr marL="457200" indent="-457200">
              <a:lnSpc>
                <a:spcPct val="90000"/>
              </a:lnSpc>
            </a:pPr>
            <a:endParaRPr lang="en-US" sz="2000" b="1" smtClean="0"/>
          </a:p>
          <a:p>
            <a:pPr marL="457200" indent="-457200">
              <a:lnSpc>
                <a:spcPct val="90000"/>
              </a:lnSpc>
            </a:pPr>
            <a:r>
              <a:rPr lang="en-US" sz="2000" b="1" smtClean="0"/>
              <a:t>What is a multi-attribute attitude model?</a:t>
            </a:r>
          </a:p>
          <a:p>
            <a:pPr marL="749300" lvl="1" indent="-457200">
              <a:lnSpc>
                <a:spcPct val="90000"/>
              </a:lnSpc>
            </a:pPr>
            <a:r>
              <a:rPr lang="en-US" sz="2000" smtClean="0"/>
              <a:t>It is a mathematical representation of the nonconscious process consumers go through in evaluating the overall</a:t>
            </a:r>
            <a:r>
              <a:rPr lang="en-US" sz="2000" b="1" smtClean="0"/>
              <a:t> cognitive  </a:t>
            </a:r>
            <a:r>
              <a:rPr lang="en-US" sz="2000" smtClean="0"/>
              <a:t>component of an attitude toward a particular object.</a:t>
            </a:r>
          </a:p>
          <a:p>
            <a:pPr marL="749300" lvl="1" indent="-457200">
              <a:lnSpc>
                <a:spcPct val="90000"/>
              </a:lnSpc>
            </a:pPr>
            <a:r>
              <a:rPr lang="en-US" sz="2000" smtClean="0"/>
              <a:t>Its elements include:</a:t>
            </a:r>
          </a:p>
          <a:p>
            <a:pPr marL="749300" lvl="1" indent="-457200">
              <a:buFontTx/>
              <a:buAutoNum type="arabicPeriod"/>
            </a:pPr>
            <a:r>
              <a:rPr lang="en-US" sz="2000" smtClean="0"/>
              <a:t>Beliefs about an object’s attributes.</a:t>
            </a:r>
          </a:p>
          <a:p>
            <a:pPr marL="749300" lvl="1" indent="-457200">
              <a:buFontTx/>
              <a:buAutoNum type="arabicPeriod"/>
            </a:pPr>
            <a:r>
              <a:rPr lang="en-US" sz="2000" smtClean="0"/>
              <a:t>Ideal performance levels for each attribute.</a:t>
            </a:r>
          </a:p>
          <a:p>
            <a:pPr marL="749300" lvl="1" indent="-457200">
              <a:buFontTx/>
              <a:buAutoNum type="arabicPeriod"/>
            </a:pPr>
            <a:r>
              <a:rPr lang="en-US" sz="2000" smtClean="0"/>
              <a:t>Relative importance attached to each attribute.</a:t>
            </a:r>
          </a:p>
          <a:p>
            <a:pPr marL="457200" indent="-457200"/>
            <a:endParaRPr lang="en-AU" sz="2400" smtClean="0"/>
          </a:p>
          <a:p>
            <a:pPr marL="457200" indent="-457200">
              <a:lnSpc>
                <a:spcPct val="90000"/>
              </a:lnSpc>
            </a:pPr>
            <a:endParaRPr lang="en-US" sz="1600" smtClean="0"/>
          </a:p>
          <a:p>
            <a:pPr marL="457200" indent="-457200"/>
            <a:endParaRPr lang="en-US" sz="16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smtClean="0">
                <a:solidFill>
                  <a:schemeClr val="accent1">
                    <a:satMod val="150000"/>
                  </a:schemeClr>
                </a:solidFill>
                <a:effectLst>
                  <a:outerShdw blurRad="38100" dist="38100" dir="2700000" algn="tl">
                    <a:srgbClr val="000000">
                      <a:alpha val="43137"/>
                    </a:srgbClr>
                  </a:outerShdw>
                </a:effectLst>
              </a:rPr>
              <a:t>Multi-attribute Model </a:t>
            </a:r>
            <a:endParaRPr lang="en-AU" sz="4000" dirty="0">
              <a:effectLst>
                <a:outerShdw blurRad="38100" dist="38100" dir="2700000" algn="tl">
                  <a:srgbClr val="000000">
                    <a:alpha val="43137"/>
                  </a:srgbClr>
                </a:outerShdw>
              </a:effectLst>
            </a:endParaRPr>
          </a:p>
        </p:txBody>
      </p:sp>
      <p:sp>
        <p:nvSpPr>
          <p:cNvPr id="50179" name="Content Placeholder 2"/>
          <p:cNvSpPr>
            <a:spLocks noGrp="1"/>
          </p:cNvSpPr>
          <p:nvPr>
            <p:ph idx="1"/>
          </p:nvPr>
        </p:nvSpPr>
        <p:spPr>
          <a:xfrm>
            <a:off x="500063" y="1714500"/>
            <a:ext cx="8229600" cy="4625975"/>
          </a:xfrm>
        </p:spPr>
        <p:txBody>
          <a:bodyPr/>
          <a:lstStyle/>
          <a:p>
            <a:r>
              <a:rPr lang="en-AU" sz="2000" dirty="0" smtClean="0"/>
              <a:t>The cognitive component of the tripartite model is generally assessed by using a version of the multi-attribute or Fishbein model:</a:t>
            </a:r>
          </a:p>
          <a:p>
            <a:pPr algn="ctr"/>
            <a:r>
              <a:rPr lang="en-AU" sz="2000" dirty="0" smtClean="0"/>
              <a:t>A</a:t>
            </a:r>
            <a:r>
              <a:rPr lang="en-AU" sz="2000" b="1" i="1" baseline="-25000" dirty="0" smtClean="0"/>
              <a:t>o</a:t>
            </a:r>
            <a:r>
              <a:rPr lang="en-AU" sz="2000" dirty="0" smtClean="0"/>
              <a:t>=[SUM]B</a:t>
            </a:r>
            <a:r>
              <a:rPr lang="en-AU" sz="2000" b="1" i="1" baseline="-25000" dirty="0" smtClean="0"/>
              <a:t>i</a:t>
            </a:r>
            <a:r>
              <a:rPr lang="en-AU" sz="2000" dirty="0" smtClean="0"/>
              <a:t>E</a:t>
            </a:r>
            <a:r>
              <a:rPr lang="en-AU" sz="2000" b="1" i="1" baseline="-25000" dirty="0" smtClean="0"/>
              <a:t>i</a:t>
            </a:r>
            <a:r>
              <a:rPr lang="en-AU" sz="2000" dirty="0" smtClean="0"/>
              <a:t> </a:t>
            </a:r>
          </a:p>
          <a:p>
            <a:pPr>
              <a:buFont typeface="Wingdings 2" pitchFamily="-109" charset="2"/>
              <a:buNone/>
            </a:pPr>
            <a:r>
              <a:rPr lang="en-AU" sz="2000" dirty="0" smtClean="0"/>
              <a:t>where: </a:t>
            </a:r>
          </a:p>
          <a:p>
            <a:r>
              <a:rPr lang="en-AU" sz="2000" dirty="0" smtClean="0"/>
              <a:t>A</a:t>
            </a:r>
            <a:r>
              <a:rPr lang="en-AU" sz="2000" b="1" i="1" baseline="-25000" dirty="0" smtClean="0"/>
              <a:t>o</a:t>
            </a:r>
            <a:r>
              <a:rPr lang="en-AU" sz="2000" dirty="0" smtClean="0"/>
              <a:t> = the overall attitude toward object </a:t>
            </a:r>
            <a:r>
              <a:rPr lang="en-AU" sz="2000" b="1" i="1" dirty="0" smtClean="0"/>
              <a:t>o</a:t>
            </a:r>
            <a:r>
              <a:rPr lang="en-AU" sz="2000" dirty="0" smtClean="0"/>
              <a:t> </a:t>
            </a:r>
          </a:p>
          <a:p>
            <a:r>
              <a:rPr lang="en-AU" sz="2000" dirty="0" smtClean="0"/>
              <a:t>B</a:t>
            </a:r>
            <a:r>
              <a:rPr lang="en-AU" sz="2000" b="1" i="1" baseline="-25000" dirty="0" smtClean="0"/>
              <a:t>i</a:t>
            </a:r>
            <a:r>
              <a:rPr lang="en-AU" sz="2000" dirty="0" smtClean="0"/>
              <a:t> = the strength of the belief that object </a:t>
            </a:r>
            <a:r>
              <a:rPr lang="en-AU" sz="2000" b="1" i="1" dirty="0" smtClean="0"/>
              <a:t>o</a:t>
            </a:r>
            <a:r>
              <a:rPr lang="en-AU" sz="2000" dirty="0" smtClean="0"/>
              <a:t> has some particular attribute </a:t>
            </a:r>
            <a:r>
              <a:rPr lang="en-AU" sz="2000" b="1" i="1" dirty="0" smtClean="0"/>
              <a:t>i</a:t>
            </a:r>
            <a:r>
              <a:rPr lang="en-AU" sz="2000" dirty="0" smtClean="0"/>
              <a:t> </a:t>
            </a:r>
          </a:p>
          <a:p>
            <a:r>
              <a:rPr lang="en-AU" sz="2000" dirty="0" smtClean="0"/>
              <a:t>E</a:t>
            </a:r>
            <a:r>
              <a:rPr lang="en-AU" sz="2000" b="1" i="1" baseline="-25000" dirty="0" smtClean="0"/>
              <a:t>i</a:t>
            </a:r>
            <a:r>
              <a:rPr lang="en-AU" sz="2000" dirty="0" smtClean="0"/>
              <a:t> = the evaluation of the goodness or badness of attribute </a:t>
            </a:r>
            <a:r>
              <a:rPr lang="en-AU" sz="2000" b="1" i="1" dirty="0" smtClean="0"/>
              <a:t>i</a:t>
            </a:r>
            <a:r>
              <a:rPr lang="en-AU" sz="2000" dirty="0" smtClean="0"/>
              <a:t> </a:t>
            </a:r>
          </a:p>
          <a:p>
            <a:pPr>
              <a:buFont typeface="Wingdings 2" pitchFamily="-109" charset="2"/>
              <a:buNone/>
            </a:pPr>
            <a:r>
              <a:rPr lang="en-AU" sz="2000" dirty="0" smtClean="0"/>
              <a:t>Note that the evaluative component serves as something of a weight.</a:t>
            </a:r>
          </a:p>
          <a:p>
            <a:pPr>
              <a:buFont typeface="Wingdings 2" pitchFamily="-109" charset="2"/>
              <a:buNone/>
            </a:pPr>
            <a:endParaRPr lang="en-AU" sz="2400" dirty="0" smtClean="0"/>
          </a:p>
          <a:p>
            <a:pPr>
              <a:buFont typeface="Wingdings 2" pitchFamily="-109" charset="2"/>
              <a:buNone/>
            </a:pPr>
            <a:endParaRPr lang="en-AU" sz="2400" dirty="0" smtClean="0"/>
          </a:p>
        </p:txBody>
      </p:sp>
      <p:graphicFrame>
        <p:nvGraphicFramePr>
          <p:cNvPr id="5" name="Table 4"/>
          <p:cNvGraphicFramePr>
            <a:graphicFrameLocks noGrp="1"/>
          </p:cNvGraphicFramePr>
          <p:nvPr/>
        </p:nvGraphicFramePr>
        <p:xfrm>
          <a:off x="2143125" y="4868513"/>
          <a:ext cx="4643438" cy="1775175"/>
        </p:xfrm>
        <a:graphic>
          <a:graphicData uri="http://schemas.openxmlformats.org/drawingml/2006/table">
            <a:tbl>
              <a:tblPr/>
              <a:tblGrid>
                <a:gridCol w="1301750"/>
                <a:gridCol w="841375"/>
                <a:gridCol w="919163"/>
                <a:gridCol w="1581150"/>
              </a:tblGrid>
              <a:tr h="611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Corbel" pitchFamily="-109" charset="0"/>
                        <a:ea typeface="ＭＳ Ｐゴシック" pitchFamily="-109"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dirty="0" smtClean="0">
                          <a:ln>
                            <a:noFill/>
                          </a:ln>
                          <a:solidFill>
                            <a:srgbClr val="FFFFFF"/>
                          </a:solidFill>
                          <a:effectLst/>
                          <a:latin typeface="Corbel" pitchFamily="-109" charset="0"/>
                          <a:ea typeface="ＭＳ Ｐゴシック" pitchFamily="-109" charset="-128"/>
                        </a:rPr>
                        <a:t>Taste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FFFF"/>
                          </a:solidFill>
                          <a:effectLst/>
                          <a:latin typeface="Corbel" pitchFamily="-109" charset="0"/>
                          <a:ea typeface="ＭＳ Ｐゴシック" pitchFamily="-109" charset="-128"/>
                        </a:rPr>
                        <a:t>Stain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1" i="0" u="none" strike="noStrike" cap="none" normalizeH="0" baseline="0" smtClean="0">
                          <a:ln>
                            <a:noFill/>
                          </a:ln>
                          <a:solidFill>
                            <a:srgbClr val="FFFFFF"/>
                          </a:solidFill>
                          <a:effectLst/>
                          <a:latin typeface="Corbel" pitchFamily="-109" charset="0"/>
                          <a:ea typeface="ＭＳ Ｐゴシック" pitchFamily="-109" charset="-128"/>
                        </a:rPr>
                        <a:t>Overall Attitude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499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Beverage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Corbel" pitchFamily="-109" charset="0"/>
                        <a:ea typeface="ＭＳ Ｐゴシック" pitchFamily="-109"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r>
              <a:tr h="40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Coffee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Corbel" pitchFamily="-109" charset="0"/>
                        <a:ea typeface="ＭＳ Ｐゴシック" pitchFamily="-109"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8EE"/>
                    </a:solidFill>
                  </a:tcPr>
                </a:tc>
              </a:tr>
              <a:tr h="3499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Evaluation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smtClean="0">
                          <a:ln>
                            <a:noFill/>
                          </a:ln>
                          <a:solidFill>
                            <a:srgbClr val="000000"/>
                          </a:solidFill>
                          <a:effectLst/>
                          <a:latin typeface="Corbel" pitchFamily="-109" charset="0"/>
                          <a:ea typeface="ＭＳ Ｐゴシック" pitchFamily="-109" charset="-128"/>
                        </a:rPr>
                        <a: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rgbClr val="000000"/>
                          </a:solidFill>
                          <a:effectLst/>
                          <a:latin typeface="Corbel" pitchFamily="-109" charset="0"/>
                          <a:ea typeface="ＭＳ Ｐゴシック" pitchFamily="-109" charset="-128"/>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EDB"/>
                    </a:solid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smtClean="0">
                <a:solidFill>
                  <a:schemeClr val="accent1">
                    <a:satMod val="150000"/>
                  </a:schemeClr>
                </a:solidFill>
                <a:effectLst>
                  <a:outerShdw blurRad="38100" dist="38100" dir="2700000" algn="tl">
                    <a:srgbClr val="000000">
                      <a:alpha val="43137"/>
                    </a:srgbClr>
                  </a:outerShdw>
                </a:effectLst>
              </a:rPr>
              <a:t>Attitude toward the Ad</a:t>
            </a:r>
            <a:endParaRPr lang="en-AU" sz="4000" dirty="0">
              <a:effectLst>
                <a:outerShdw blurRad="38100" dist="38100" dir="2700000" algn="tl">
                  <a:srgbClr val="000000">
                    <a:alpha val="43137"/>
                  </a:srgbClr>
                </a:outerShdw>
              </a:effectLst>
            </a:endParaRPr>
          </a:p>
        </p:txBody>
      </p:sp>
      <p:sp>
        <p:nvSpPr>
          <p:cNvPr id="106499" name="Content Placeholder 2"/>
          <p:cNvSpPr>
            <a:spLocks noGrp="1"/>
          </p:cNvSpPr>
          <p:nvPr>
            <p:ph idx="1"/>
          </p:nvPr>
        </p:nvSpPr>
        <p:spPr>
          <a:xfrm>
            <a:off x="457200" y="1500188"/>
            <a:ext cx="8229600" cy="4900612"/>
          </a:xfrm>
        </p:spPr>
        <p:txBody>
          <a:bodyPr rtlCol="0">
            <a:normAutofit lnSpcReduction="10000"/>
          </a:bodyPr>
          <a:lstStyle/>
          <a:p>
            <a:pPr marL="355600" indent="-355600" fontAlgn="auto">
              <a:spcAft>
                <a:spcPts val="0"/>
              </a:spcAft>
              <a:buFont typeface="Arial" pitchFamily="34" charset="0"/>
              <a:buChar char="•"/>
              <a:defRPr/>
            </a:pPr>
            <a:r>
              <a:rPr lang="en-US" sz="2000" smtClean="0"/>
              <a:t>Measures the impact of advertising on consumer attitudes toward particular products or brands </a:t>
            </a:r>
          </a:p>
          <a:p>
            <a:pPr marL="355600" indent="-355600" fontAlgn="auto">
              <a:spcAft>
                <a:spcPts val="0"/>
              </a:spcAft>
              <a:buFont typeface="Wingdings" pitchFamily="-109" charset="2"/>
              <a:buNone/>
              <a:defRPr/>
            </a:pPr>
            <a:r>
              <a:rPr lang="en-US" sz="2000" smtClean="0"/>
              <a:t>	</a:t>
            </a:r>
          </a:p>
          <a:p>
            <a:pPr marL="355600" indent="-355600" fontAlgn="auto">
              <a:spcAft>
                <a:spcPts val="0"/>
              </a:spcAft>
              <a:buFont typeface="Arial" pitchFamily="34" charset="0"/>
              <a:buChar char="•"/>
              <a:defRPr/>
            </a:pPr>
            <a:r>
              <a:rPr lang="en-US" sz="2000" smtClean="0"/>
              <a:t>Consumers form various feelings </a:t>
            </a:r>
            <a:r>
              <a:rPr lang="en-AU" sz="2000" smtClean="0"/>
              <a:t>(affects) </a:t>
            </a:r>
            <a:r>
              <a:rPr lang="en-US" sz="2000" smtClean="0"/>
              <a:t>and judgment </a:t>
            </a:r>
            <a:r>
              <a:rPr lang="en-AU" sz="2000" smtClean="0"/>
              <a:t>(cognitions) </a:t>
            </a:r>
            <a:r>
              <a:rPr lang="en-US" sz="2000" smtClean="0"/>
              <a:t>about the object as the result of exposure to an ad</a:t>
            </a:r>
          </a:p>
          <a:p>
            <a:pPr marL="355600" indent="-355600" fontAlgn="auto">
              <a:spcAft>
                <a:spcPts val="0"/>
              </a:spcAft>
              <a:buFont typeface="Wingdings" pitchFamily="-109" charset="2"/>
              <a:buNone/>
              <a:defRPr/>
            </a:pPr>
            <a:r>
              <a:rPr lang="en-US" sz="2000" smtClean="0"/>
              <a:t>	</a:t>
            </a:r>
          </a:p>
          <a:p>
            <a:pPr marL="355600" indent="-355600" fontAlgn="auto">
              <a:spcAft>
                <a:spcPts val="0"/>
              </a:spcAft>
              <a:buFont typeface="Arial" pitchFamily="34" charset="0"/>
              <a:buChar char="•"/>
              <a:defRPr/>
            </a:pPr>
            <a:r>
              <a:rPr lang="en-US" sz="2000" smtClean="0"/>
              <a:t>Is a consumer’s general liking or disliking for a particular advertising stimulus during a particular advertising exposure. </a:t>
            </a:r>
          </a:p>
          <a:p>
            <a:pPr marL="355600" indent="-355600" fontAlgn="auto">
              <a:spcAft>
                <a:spcPts val="0"/>
              </a:spcAft>
              <a:buFont typeface="Arial" pitchFamily="34" charset="0"/>
              <a:buChar char="•"/>
              <a:defRPr/>
            </a:pPr>
            <a:endParaRPr lang="en-US" sz="2000" smtClean="0"/>
          </a:p>
          <a:p>
            <a:pPr marL="355600" indent="-355600" fontAlgn="auto">
              <a:spcAft>
                <a:spcPts val="0"/>
              </a:spcAft>
              <a:buFont typeface="Arial" pitchFamily="34" charset="0"/>
              <a:buChar char="•"/>
              <a:defRPr/>
            </a:pPr>
            <a:r>
              <a:rPr lang="en-US" sz="2000" smtClean="0"/>
              <a:t>The consumer’s attitude toward the ad and beliefs about the brand influence his or her attitude toward the brand</a:t>
            </a:r>
          </a:p>
          <a:p>
            <a:pPr marL="355600" indent="-355600" fontAlgn="auto">
              <a:spcAft>
                <a:spcPts val="0"/>
              </a:spcAft>
              <a:buFont typeface="Arial" pitchFamily="34" charset="0"/>
              <a:buChar char="•"/>
              <a:defRPr/>
            </a:pPr>
            <a:endParaRPr lang="en-US" sz="2000" smtClean="0"/>
          </a:p>
          <a:p>
            <a:pPr marL="355600" indent="-355600" fontAlgn="auto">
              <a:spcAft>
                <a:spcPts val="0"/>
              </a:spcAft>
              <a:buFont typeface="Arial" pitchFamily="34" charset="0"/>
              <a:buChar char="•"/>
              <a:defRPr/>
            </a:pPr>
            <a:r>
              <a:rPr lang="en-US" sz="2000" smtClean="0"/>
              <a:t>Affect Transfer Hypothesis</a:t>
            </a:r>
          </a:p>
          <a:p>
            <a:pPr marL="647700" lvl="1" indent="-355600" fontAlgn="auto">
              <a:spcAft>
                <a:spcPts val="0"/>
              </a:spcAft>
              <a:buFont typeface="Arial" pitchFamily="34" charset="0"/>
              <a:buChar char="–"/>
              <a:defRPr/>
            </a:pPr>
            <a:r>
              <a:rPr lang="en-US" sz="2000" smtClean="0"/>
              <a:t>Aad </a:t>
            </a:r>
            <a:r>
              <a:rPr lang="en-US" sz="2000" smtClean="0">
                <a:sym typeface="Wingdings" pitchFamily="-109" charset="2"/>
              </a:rPr>
              <a:t> Ab  PI</a:t>
            </a:r>
            <a:endParaRPr lang="en-US" sz="2000" smtClean="0"/>
          </a:p>
          <a:p>
            <a:pPr marL="355600" indent="-355600" fontAlgn="auto">
              <a:spcAft>
                <a:spcPts val="0"/>
              </a:spcAft>
              <a:buFont typeface="Arial" pitchFamily="34" charset="0"/>
              <a:buChar char="•"/>
              <a:defRPr/>
            </a:pPr>
            <a:endParaRPr lang="en-AU" sz="24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smtClean="0">
                <a:solidFill>
                  <a:schemeClr val="accent1">
                    <a:satMod val="150000"/>
                  </a:schemeClr>
                </a:solidFill>
                <a:effectLst>
                  <a:outerShdw blurRad="38100" dist="38100" dir="2700000" algn="tl">
                    <a:srgbClr val="000000">
                      <a:alpha val="43137"/>
                    </a:srgbClr>
                  </a:outerShdw>
                </a:effectLst>
              </a:rPr>
              <a:t>Attitude toward the Ad</a:t>
            </a:r>
            <a:endParaRPr lang="en-AU" sz="4000" dirty="0">
              <a:effectLst>
                <a:outerShdw blurRad="38100" dist="38100" dir="2700000" algn="tl">
                  <a:srgbClr val="000000">
                    <a:alpha val="43137"/>
                  </a:srgbClr>
                </a:outerShdw>
              </a:effectLst>
            </a:endParaRPr>
          </a:p>
        </p:txBody>
      </p:sp>
      <p:sp>
        <p:nvSpPr>
          <p:cNvPr id="52227" name="Content Placeholder 2"/>
          <p:cNvSpPr>
            <a:spLocks noGrp="1"/>
          </p:cNvSpPr>
          <p:nvPr>
            <p:ph idx="1"/>
          </p:nvPr>
        </p:nvSpPr>
        <p:spPr/>
        <p:txBody>
          <a:bodyPr/>
          <a:lstStyle/>
          <a:p>
            <a:endParaRPr lang="en-US" smtClean="0"/>
          </a:p>
        </p:txBody>
      </p:sp>
      <p:pic>
        <p:nvPicPr>
          <p:cNvPr id="52228" name="Picture 4" descr="Fig07-05"/>
          <p:cNvPicPr>
            <a:picLocks noChangeAspect="1" noChangeArrowheads="1"/>
          </p:cNvPicPr>
          <p:nvPr/>
        </p:nvPicPr>
        <p:blipFill>
          <a:blip r:embed="rId3" cstate="print"/>
          <a:srcRect/>
          <a:stretch>
            <a:fillRect/>
          </a:stretch>
        </p:blipFill>
        <p:spPr bwMode="auto">
          <a:xfrm>
            <a:off x="-71438" y="1500188"/>
            <a:ext cx="9215438" cy="5357812"/>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dirty="0">
                <a:solidFill>
                  <a:schemeClr val="accent1">
                    <a:satMod val="150000"/>
                  </a:schemeClr>
                </a:solidFill>
                <a:effectLst>
                  <a:outerShdw blurRad="38100" dist="38100" dir="2700000" algn="tl">
                    <a:srgbClr val="000000">
                      <a:alpha val="43137"/>
                    </a:srgbClr>
                  </a:outerShdw>
                </a:effectLst>
              </a:rPr>
              <a:t>Diesel: Global Warming Ready</a:t>
            </a:r>
          </a:p>
        </p:txBody>
      </p:sp>
      <p:sp>
        <p:nvSpPr>
          <p:cNvPr id="53251" name="Rectangle 3"/>
          <p:cNvSpPr>
            <a:spLocks noGrp="1" noChangeArrowheads="1"/>
          </p:cNvSpPr>
          <p:nvPr>
            <p:ph idx="1"/>
          </p:nvPr>
        </p:nvSpPr>
        <p:spPr/>
        <p:txBody>
          <a:bodyPr/>
          <a:lstStyle/>
          <a:p>
            <a:pPr>
              <a:lnSpc>
                <a:spcPct val="80000"/>
              </a:lnSpc>
            </a:pPr>
            <a:endParaRPr lang="en-US" sz="1600" dirty="0" smtClean="0"/>
          </a:p>
          <a:p>
            <a:pPr>
              <a:lnSpc>
                <a:spcPct val="80000"/>
              </a:lnSpc>
            </a:pPr>
            <a:endParaRPr lang="en-US" sz="1600" dirty="0" smtClean="0"/>
          </a:p>
          <a:p>
            <a:pPr algn="ctr">
              <a:lnSpc>
                <a:spcPct val="80000"/>
              </a:lnSpc>
            </a:pPr>
            <a:endParaRPr lang="en-US" sz="1600" dirty="0" smtClean="0"/>
          </a:p>
          <a:p>
            <a:pPr algn="ctr">
              <a:lnSpc>
                <a:spcPct val="80000"/>
              </a:lnSpc>
              <a:buFont typeface="Wingdings" pitchFamily="-109" charset="2"/>
              <a:buNone/>
            </a:pPr>
            <a:r>
              <a:rPr lang="en-US" sz="1600" dirty="0" smtClean="0">
                <a:hlinkClick r:id="rId3"/>
              </a:rPr>
              <a:t>http://www.print.duncans.tv/category/environment-campaigns/</a:t>
            </a:r>
            <a:endParaRPr lang="en-US" sz="1600" dirty="0" smtClean="0"/>
          </a:p>
          <a:p>
            <a:pPr algn="ctr">
              <a:lnSpc>
                <a:spcPct val="80000"/>
              </a:lnSpc>
              <a:buFont typeface="Wingdings" pitchFamily="-109" charset="2"/>
              <a:buNone/>
            </a:pPr>
            <a:endParaRPr lang="en-US" sz="1600" dirty="0" smtClean="0"/>
          </a:p>
          <a:p>
            <a:pPr algn="ctr">
              <a:lnSpc>
                <a:spcPct val="80000"/>
              </a:lnSpc>
              <a:buFont typeface="Wingdings" pitchFamily="-109" charset="2"/>
              <a:buNone/>
            </a:pPr>
            <a:endParaRPr lang="en-US" sz="1600" b="1" dirty="0" smtClean="0"/>
          </a:p>
          <a:p>
            <a:pPr algn="ctr">
              <a:lnSpc>
                <a:spcPct val="80000"/>
              </a:lnSpc>
              <a:buFont typeface="Wingdings" pitchFamily="-109" charset="2"/>
              <a:buNone/>
            </a:pPr>
            <a:endParaRPr lang="en-US" sz="1600" b="1" dirty="0" smtClean="0"/>
          </a:p>
          <a:p>
            <a:pPr algn="ctr">
              <a:lnSpc>
                <a:spcPct val="80000"/>
              </a:lnSpc>
              <a:buFont typeface="Wingdings" pitchFamily="-109" charset="2"/>
              <a:buNone/>
            </a:pPr>
            <a:endParaRPr lang="en-US" sz="1600" dirty="0" smtClean="0"/>
          </a:p>
          <a:p>
            <a:pPr algn="ctr">
              <a:lnSpc>
                <a:spcPct val="80000"/>
              </a:lnSpc>
              <a:buFont typeface="Wingdings" pitchFamily="-109" charset="2"/>
              <a:buNone/>
            </a:pPr>
            <a:r>
              <a:rPr lang="en-US" sz="1600" dirty="0" smtClean="0"/>
              <a:t>Credits</a:t>
            </a:r>
          </a:p>
          <a:p>
            <a:pPr algn="ctr">
              <a:lnSpc>
                <a:spcPct val="80000"/>
              </a:lnSpc>
              <a:buFont typeface="Wingdings" pitchFamily="-109" charset="2"/>
              <a:buNone/>
            </a:pPr>
            <a:r>
              <a:rPr lang="en-US" sz="1600" dirty="0" smtClean="0"/>
              <a:t>Diesel In-House team: Wilbert Das, Antonella Viero, Lucinda Spera, Giulia Castellini</a:t>
            </a:r>
          </a:p>
          <a:p>
            <a:pPr algn="ctr">
              <a:lnSpc>
                <a:spcPct val="80000"/>
              </a:lnSpc>
              <a:buFont typeface="Wingdings" pitchFamily="-109" charset="2"/>
              <a:buNone/>
            </a:pPr>
            <a:r>
              <a:rPr lang="en-US" sz="1600" dirty="0" smtClean="0"/>
              <a:t>Photographer: Terry Richardson</a:t>
            </a:r>
          </a:p>
          <a:p>
            <a:pPr algn="ctr">
              <a:lnSpc>
                <a:spcPct val="80000"/>
              </a:lnSpc>
              <a:buFont typeface="Wingdings" pitchFamily="-109" charset="2"/>
              <a:buNone/>
            </a:pPr>
            <a:r>
              <a:rPr lang="en-US" sz="1600" dirty="0" smtClean="0"/>
              <a:t>Creative by Diesel’s global agency: Marcel, France,</a:t>
            </a:r>
          </a:p>
          <a:p>
            <a:pPr algn="ctr">
              <a:lnSpc>
                <a:spcPct val="80000"/>
              </a:lnSpc>
              <a:buFont typeface="Wingdings" pitchFamily="-109" charset="2"/>
              <a:buNone/>
            </a:pPr>
            <a:r>
              <a:rPr lang="en-US" sz="1600" dirty="0" smtClean="0"/>
              <a:t>Executive Creative Director/copywriter/account supervisor: Frederic Temin</a:t>
            </a:r>
          </a:p>
          <a:p>
            <a:pPr algn="ctr">
              <a:lnSpc>
                <a:spcPct val="80000"/>
              </a:lnSpc>
              <a:buFont typeface="Wingdings" pitchFamily="-109" charset="2"/>
              <a:buNone/>
            </a:pPr>
            <a:r>
              <a:rPr lang="en-US" sz="1600" dirty="0" smtClean="0"/>
              <a:t>Creative director/art director: Nicholas Chauvin</a:t>
            </a:r>
          </a:p>
          <a:p>
            <a:pPr algn="ctr">
              <a:lnSpc>
                <a:spcPct val="80000"/>
              </a:lnSpc>
              <a:buFont typeface="Wingdings" pitchFamily="-109" charset="2"/>
              <a:buNone/>
            </a:pPr>
            <a:r>
              <a:rPr lang="en-US" sz="1600" dirty="0" smtClean="0"/>
              <a:t>Art director/typographer: Romin Favre.</a:t>
            </a:r>
          </a:p>
          <a:p>
            <a:pPr algn="ctr">
              <a:lnSpc>
                <a:spcPct val="80000"/>
              </a:lnSpc>
              <a:buFont typeface="Wingdings" pitchFamily="-109" charset="2"/>
              <a:buNone/>
            </a:pPr>
            <a:endParaRPr lang="en-US" sz="1600" dirty="0" smtClean="0"/>
          </a:p>
          <a:p>
            <a:pPr algn="ctr">
              <a:lnSpc>
                <a:spcPct val="80000"/>
              </a:lnSpc>
              <a:buFont typeface="Wingdings" pitchFamily="-109" charset="2"/>
              <a:buNone/>
            </a:pPr>
            <a:endParaRPr lang="en-US" sz="1600" dirty="0" smtClean="0"/>
          </a:p>
          <a:p>
            <a:pPr algn="ctr">
              <a:lnSpc>
                <a:spcPct val="80000"/>
              </a:lnSpc>
              <a:buFont typeface="Wingdings" pitchFamily="-109" charset="2"/>
              <a:buNone/>
            </a:pPr>
            <a:r>
              <a:rPr lang="en-US" sz="1600" dirty="0" smtClean="0"/>
              <a:t>The campaign won a Silver Lion for Print at Cannes International Advertising Festival 2007.</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endParaRPr lang="en-US" smtClean="0"/>
          </a:p>
        </p:txBody>
      </p:sp>
      <p:sp>
        <p:nvSpPr>
          <p:cNvPr id="54275" name="Rectangle 3"/>
          <p:cNvSpPr>
            <a:spLocks noGrp="1" noChangeArrowheads="1"/>
          </p:cNvSpPr>
          <p:nvPr>
            <p:ph idx="1"/>
          </p:nvPr>
        </p:nvSpPr>
        <p:spPr/>
        <p:txBody>
          <a:bodyPr/>
          <a:lstStyle/>
          <a:p>
            <a:endParaRPr lang="en-US" smtClean="0"/>
          </a:p>
        </p:txBody>
      </p:sp>
      <p:pic>
        <p:nvPicPr>
          <p:cNvPr id="54276" name="Picture 5" descr="diesel_global_warming_ny"/>
          <p:cNvPicPr>
            <a:picLocks noChangeAspect="1" noChangeArrowheads="1"/>
          </p:cNvPicPr>
          <p:nvPr/>
        </p:nvPicPr>
        <p:blipFill>
          <a:blip r:embed="rId3" cstate="print"/>
          <a:srcRect/>
          <a:stretch>
            <a:fillRect/>
          </a:stretch>
        </p:blipFill>
        <p:spPr bwMode="auto">
          <a:xfrm>
            <a:off x="395288" y="260350"/>
            <a:ext cx="8097837" cy="6478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endParaRPr lang="en-US" smtClean="0"/>
          </a:p>
        </p:txBody>
      </p:sp>
      <p:sp>
        <p:nvSpPr>
          <p:cNvPr id="55299" name="Rectangle 3"/>
          <p:cNvSpPr>
            <a:spLocks noGrp="1" noChangeArrowheads="1"/>
          </p:cNvSpPr>
          <p:nvPr>
            <p:ph idx="1"/>
          </p:nvPr>
        </p:nvSpPr>
        <p:spPr/>
        <p:txBody>
          <a:bodyPr/>
          <a:lstStyle/>
          <a:p>
            <a:endParaRPr lang="en-US" smtClean="0"/>
          </a:p>
        </p:txBody>
      </p:sp>
      <p:pic>
        <p:nvPicPr>
          <p:cNvPr id="55300" name="Picture 9" descr="global_warming_great_wall1280x1024-782232"/>
          <p:cNvPicPr>
            <a:picLocks noChangeAspect="1" noChangeArrowheads="1"/>
          </p:cNvPicPr>
          <p:nvPr/>
        </p:nvPicPr>
        <p:blipFill>
          <a:blip r:embed="rId3" cstate="print"/>
          <a:srcRect/>
          <a:stretch>
            <a:fillRect/>
          </a:stretch>
        </p:blipFill>
        <p:spPr bwMode="auto">
          <a:xfrm>
            <a:off x="539750" y="117475"/>
            <a:ext cx="8097838" cy="648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en-US" smtClean="0"/>
          </a:p>
        </p:txBody>
      </p:sp>
      <p:sp>
        <p:nvSpPr>
          <p:cNvPr id="56323" name="Rectangle 3"/>
          <p:cNvSpPr>
            <a:spLocks noGrp="1" noChangeArrowheads="1"/>
          </p:cNvSpPr>
          <p:nvPr>
            <p:ph idx="1"/>
          </p:nvPr>
        </p:nvSpPr>
        <p:spPr/>
        <p:txBody>
          <a:bodyPr/>
          <a:lstStyle/>
          <a:p>
            <a:endParaRPr lang="en-US" smtClean="0"/>
          </a:p>
        </p:txBody>
      </p:sp>
      <p:pic>
        <p:nvPicPr>
          <p:cNvPr id="56324" name="Picture 5" descr="diesel-1"/>
          <p:cNvPicPr>
            <a:picLocks noChangeAspect="1" noChangeArrowheads="1"/>
          </p:cNvPicPr>
          <p:nvPr/>
        </p:nvPicPr>
        <p:blipFill>
          <a:blip r:embed="rId3" cstate="print"/>
          <a:srcRect/>
          <a:stretch>
            <a:fillRect/>
          </a:stretch>
        </p:blipFill>
        <p:spPr bwMode="auto">
          <a:xfrm>
            <a:off x="500063" y="198438"/>
            <a:ext cx="8175625" cy="654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dirty="0" smtClean="0">
                <a:solidFill>
                  <a:schemeClr val="accent1">
                    <a:satMod val="150000"/>
                  </a:schemeClr>
                </a:solidFill>
                <a:effectLst>
                  <a:outerShdw blurRad="38100" dist="38100" dir="2700000" algn="tl">
                    <a:srgbClr val="C0C0C0"/>
                  </a:outerShdw>
                </a:effectLst>
              </a:rPr>
              <a:t>What are attitudes?</a:t>
            </a:r>
            <a:endParaRPr lang="en-AU" dirty="0"/>
          </a:p>
        </p:txBody>
      </p:sp>
      <p:sp>
        <p:nvSpPr>
          <p:cNvPr id="57347"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AU" sz="2000" dirty="0" smtClean="0"/>
              <a:t>An enduring combination of motivational, emotional, perceptual and cognitive processes with respect to some aspect of the environment</a:t>
            </a:r>
          </a:p>
          <a:p>
            <a:pPr fontAlgn="auto">
              <a:spcAft>
                <a:spcPts val="0"/>
              </a:spcAft>
              <a:buFont typeface="Arial" pitchFamily="34" charset="0"/>
              <a:buChar char="•"/>
              <a:defRPr/>
            </a:pPr>
            <a:r>
              <a:rPr lang="en-AU" sz="2000" dirty="0" smtClean="0"/>
              <a:t>A lasting, general evaluation of people (including oneself), objects, advertisements, or issues</a:t>
            </a:r>
          </a:p>
          <a:p>
            <a:pPr fontAlgn="auto">
              <a:spcAft>
                <a:spcPts val="0"/>
              </a:spcAft>
              <a:buFont typeface="Arial" pitchFamily="34" charset="0"/>
              <a:buChar char="•"/>
              <a:defRPr/>
            </a:pPr>
            <a:r>
              <a:rPr lang="en-AU" sz="2000" dirty="0" smtClean="0"/>
              <a:t>Attitudes exist because they serve some function for the person (i.e. they are determined by a person’s motives)</a:t>
            </a:r>
          </a:p>
          <a:p>
            <a:pPr fontAlgn="auto">
              <a:spcAft>
                <a:spcPts val="0"/>
              </a:spcAft>
              <a:buFont typeface="Arial" pitchFamily="34" charset="0"/>
              <a:buChar char="•"/>
              <a:defRPr/>
            </a:pPr>
            <a:r>
              <a:rPr lang="en-AU" sz="2000" dirty="0" smtClean="0"/>
              <a:t>Attitudes are salient</a:t>
            </a:r>
          </a:p>
          <a:p>
            <a:pPr lvl="1" fontAlgn="auto">
              <a:spcAft>
                <a:spcPts val="0"/>
              </a:spcAft>
              <a:buFont typeface="Arial" pitchFamily="34" charset="0"/>
              <a:buChar char="–"/>
              <a:defRPr/>
            </a:pPr>
            <a:r>
              <a:rPr lang="en-AU" sz="1600" dirty="0" smtClean="0"/>
              <a:t>Important, meaningful to the individual</a:t>
            </a:r>
          </a:p>
          <a:p>
            <a:pPr fontAlgn="auto">
              <a:spcAft>
                <a:spcPts val="0"/>
              </a:spcAft>
              <a:buFont typeface="Arial" pitchFamily="34" charset="0"/>
              <a:buChar char="•"/>
              <a:defRPr/>
            </a:pPr>
            <a:r>
              <a:rPr lang="en-AU" sz="2000" dirty="0" smtClean="0"/>
              <a:t>Learned predisposition to behave in a consistently (un)favourable way with respect to a given object</a:t>
            </a:r>
          </a:p>
          <a:p>
            <a:pPr lvl="1" fontAlgn="auto">
              <a:spcAft>
                <a:spcPts val="0"/>
              </a:spcAft>
              <a:buFont typeface="Arial" pitchFamily="34" charset="0"/>
              <a:buChar char="–"/>
              <a:defRPr/>
            </a:pPr>
            <a:r>
              <a:rPr lang="en-AU" sz="1800" b="1" dirty="0" smtClean="0"/>
              <a:t>Direction </a:t>
            </a:r>
            <a:r>
              <a:rPr lang="en-AU" sz="1800" dirty="0" smtClean="0"/>
              <a:t>of liking, favourability (+ve or –ve)</a:t>
            </a:r>
          </a:p>
          <a:p>
            <a:pPr lvl="1" fontAlgn="auto">
              <a:spcAft>
                <a:spcPts val="0"/>
              </a:spcAft>
              <a:buFont typeface="Arial" pitchFamily="34" charset="0"/>
              <a:buChar char="–"/>
              <a:defRPr/>
            </a:pPr>
            <a:r>
              <a:rPr lang="en-AU" sz="1800" b="1" dirty="0" smtClean="0"/>
              <a:t>Intensity </a:t>
            </a:r>
            <a:r>
              <a:rPr lang="en-AU" sz="1800" dirty="0" smtClean="0"/>
              <a:t>or strength , accessibility</a:t>
            </a:r>
          </a:p>
          <a:p>
            <a:pPr lvl="1" fontAlgn="auto">
              <a:spcAft>
                <a:spcPts val="0"/>
              </a:spcAft>
              <a:buFont typeface="Arial" pitchFamily="34" charset="0"/>
              <a:buChar char="–"/>
              <a:defRPr/>
            </a:pPr>
            <a:r>
              <a:rPr lang="en-US" sz="1800" b="1" dirty="0" smtClean="0"/>
              <a:t>Confidence </a:t>
            </a:r>
            <a:r>
              <a:rPr lang="en-US" sz="1800" dirty="0" smtClean="0"/>
              <a:t>or degree to which consumer believes their attitude is ‘right’</a:t>
            </a:r>
            <a:endParaRPr lang="en-AU" sz="1800" dirty="0" smtClean="0"/>
          </a:p>
          <a:p>
            <a:pPr lvl="1" fontAlgn="auto">
              <a:spcAft>
                <a:spcPts val="0"/>
              </a:spcAft>
              <a:buFont typeface="Arial" pitchFamily="34" charset="0"/>
              <a:buChar char="–"/>
              <a:defRPr/>
            </a:pPr>
            <a:endParaRPr lang="en-AU" sz="1800" dirty="0" smtClean="0"/>
          </a:p>
          <a:p>
            <a:pPr fontAlgn="auto">
              <a:spcAft>
                <a:spcPts val="0"/>
              </a:spcAft>
              <a:buFont typeface="Arial" pitchFamily="34" charset="0"/>
              <a:buChar char="•"/>
              <a:defRPr/>
            </a:pPr>
            <a:endParaRPr lang="en-AU"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smtClean="0"/>
          </a:p>
        </p:txBody>
      </p:sp>
      <p:sp>
        <p:nvSpPr>
          <p:cNvPr id="57347" name="Rectangle 3"/>
          <p:cNvSpPr>
            <a:spLocks noGrp="1" noChangeArrowheads="1"/>
          </p:cNvSpPr>
          <p:nvPr>
            <p:ph idx="1"/>
          </p:nvPr>
        </p:nvSpPr>
        <p:spPr/>
        <p:txBody>
          <a:bodyPr/>
          <a:lstStyle/>
          <a:p>
            <a:endParaRPr lang="en-US" smtClean="0"/>
          </a:p>
        </p:txBody>
      </p:sp>
      <p:pic>
        <p:nvPicPr>
          <p:cNvPr id="57348" name="Picture 6" descr="diesel_global_warming_paris"/>
          <p:cNvPicPr>
            <a:picLocks noChangeAspect="1" noChangeArrowheads="1"/>
          </p:cNvPicPr>
          <p:nvPr/>
        </p:nvPicPr>
        <p:blipFill>
          <a:blip r:embed="rId3" cstate="print"/>
          <a:srcRect/>
          <a:stretch>
            <a:fillRect/>
          </a:stretch>
        </p:blipFill>
        <p:spPr bwMode="auto">
          <a:xfrm>
            <a:off x="357188" y="44450"/>
            <a:ext cx="8280400" cy="6624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idx="1"/>
          </p:nvPr>
        </p:nvSpPr>
        <p:spPr/>
        <p:txBody>
          <a:bodyPr/>
          <a:lstStyle/>
          <a:p>
            <a:endParaRPr lang="en-US" smtClean="0"/>
          </a:p>
        </p:txBody>
      </p:sp>
      <p:pic>
        <p:nvPicPr>
          <p:cNvPr id="58371" name="Picture 7" descr="diesel_global_warming_rio"/>
          <p:cNvPicPr>
            <a:picLocks noChangeAspect="1" noChangeArrowheads="1"/>
          </p:cNvPicPr>
          <p:nvPr/>
        </p:nvPicPr>
        <p:blipFill>
          <a:blip r:embed="rId3" cstate="print"/>
          <a:srcRect/>
          <a:stretch>
            <a:fillRect/>
          </a:stretch>
        </p:blipFill>
        <p:spPr bwMode="auto">
          <a:xfrm>
            <a:off x="285750" y="246063"/>
            <a:ext cx="8207375" cy="656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a:solidFill>
                  <a:schemeClr val="accent1">
                    <a:satMod val="150000"/>
                  </a:schemeClr>
                </a:solidFill>
                <a:effectLst>
                  <a:outerShdw blurRad="38100" dist="38100" dir="2700000" algn="tl">
                    <a:srgbClr val="000000">
                      <a:alpha val="43137"/>
                    </a:srgbClr>
                  </a:outerShdw>
                </a:effectLst>
              </a:rPr>
              <a:t>Attitude towards the Ads</a:t>
            </a:r>
            <a:endParaRPr lang="en-US" sz="4000" dirty="0">
              <a:solidFill>
                <a:schemeClr val="accent1">
                  <a:satMod val="150000"/>
                </a:schemeClr>
              </a:solidFill>
              <a:effectLst>
                <a:outerShdw blurRad="38100" dist="38100" dir="2700000" algn="tl">
                  <a:srgbClr val="000000">
                    <a:alpha val="43137"/>
                  </a:srgbClr>
                </a:outerShdw>
              </a:effectLst>
            </a:endParaRPr>
          </a:p>
        </p:txBody>
      </p:sp>
      <p:sp>
        <p:nvSpPr>
          <p:cNvPr id="122883" name="Rectangle 3"/>
          <p:cNvSpPr>
            <a:spLocks noGrp="1" noChangeArrowheads="1"/>
          </p:cNvSpPr>
          <p:nvPr>
            <p:ph idx="1"/>
          </p:nvPr>
        </p:nvSpPr>
        <p:spPr>
          <a:xfrm>
            <a:off x="457200" y="1484313"/>
            <a:ext cx="8229600" cy="4411662"/>
          </a:xfrm>
        </p:spPr>
        <p:txBody>
          <a:bodyPr rtlCol="0">
            <a:normAutofit fontScale="92500" lnSpcReduction="20000"/>
          </a:bodyPr>
          <a:lstStyle/>
          <a:p>
            <a:pPr fontAlgn="auto">
              <a:lnSpc>
                <a:spcPct val="80000"/>
              </a:lnSpc>
              <a:spcAft>
                <a:spcPts val="0"/>
              </a:spcAft>
              <a:buFont typeface="Arial" pitchFamily="34" charset="0"/>
              <a:buChar char="•"/>
              <a:defRPr/>
            </a:pPr>
            <a:r>
              <a:rPr lang="en-US" sz="1500" dirty="0" smtClean="0"/>
              <a:t>I think the ads are:</a:t>
            </a:r>
          </a:p>
          <a:p>
            <a:pPr lvl="1" fontAlgn="auto">
              <a:lnSpc>
                <a:spcPct val="80000"/>
              </a:lnSpc>
              <a:spcAft>
                <a:spcPts val="0"/>
              </a:spcAft>
              <a:buFont typeface="Arial" pitchFamily="34" charset="0"/>
              <a:buChar char="–"/>
              <a:defRPr/>
            </a:pPr>
            <a:r>
              <a:rPr lang="en-US" sz="1500" dirty="0" smtClean="0"/>
              <a:t>Glamorous</a:t>
            </a:r>
          </a:p>
          <a:p>
            <a:pPr lvl="1" fontAlgn="auto">
              <a:lnSpc>
                <a:spcPct val="80000"/>
              </a:lnSpc>
              <a:spcAft>
                <a:spcPts val="0"/>
              </a:spcAft>
              <a:buFont typeface="Arial" pitchFamily="34" charset="0"/>
              <a:buChar char="–"/>
              <a:defRPr/>
            </a:pPr>
            <a:r>
              <a:rPr lang="en-US" sz="1500" dirty="0" smtClean="0"/>
              <a:t>Provocative</a:t>
            </a:r>
          </a:p>
          <a:p>
            <a:pPr lvl="1" fontAlgn="auto">
              <a:lnSpc>
                <a:spcPct val="80000"/>
              </a:lnSpc>
              <a:spcAft>
                <a:spcPts val="0"/>
              </a:spcAft>
              <a:buFont typeface="Arial" pitchFamily="34" charset="0"/>
              <a:buChar char="–"/>
              <a:defRPr/>
            </a:pPr>
            <a:r>
              <a:rPr lang="en-US" sz="1500" dirty="0" smtClean="0"/>
              <a:t>Offensive</a:t>
            </a:r>
          </a:p>
          <a:p>
            <a:pPr lvl="1" fontAlgn="auto">
              <a:lnSpc>
                <a:spcPct val="80000"/>
              </a:lnSpc>
              <a:spcAft>
                <a:spcPts val="0"/>
              </a:spcAft>
              <a:buFont typeface="Arial" pitchFamily="34" charset="0"/>
              <a:buChar char="–"/>
              <a:defRPr/>
            </a:pPr>
            <a:r>
              <a:rPr lang="en-US" sz="1500" dirty="0" smtClean="0"/>
              <a:t>Stylish</a:t>
            </a:r>
          </a:p>
          <a:p>
            <a:pPr lvl="1" fontAlgn="auto">
              <a:lnSpc>
                <a:spcPct val="80000"/>
              </a:lnSpc>
              <a:spcAft>
                <a:spcPts val="0"/>
              </a:spcAft>
              <a:buFont typeface="Arial" pitchFamily="34" charset="0"/>
              <a:buChar char="–"/>
              <a:defRPr/>
            </a:pPr>
            <a:r>
              <a:rPr lang="en-US" sz="1500" dirty="0" smtClean="0"/>
              <a:t>Ridiculous</a:t>
            </a:r>
          </a:p>
          <a:p>
            <a:pPr lvl="1" fontAlgn="auto">
              <a:lnSpc>
                <a:spcPct val="80000"/>
              </a:lnSpc>
              <a:spcAft>
                <a:spcPts val="0"/>
              </a:spcAft>
              <a:buFont typeface="Arial" pitchFamily="34" charset="0"/>
              <a:buChar char="–"/>
              <a:defRPr/>
            </a:pPr>
            <a:r>
              <a:rPr lang="en-US" sz="1500" dirty="0" smtClean="0"/>
              <a:t>Insensitive</a:t>
            </a:r>
          </a:p>
          <a:p>
            <a:pPr fontAlgn="auto">
              <a:lnSpc>
                <a:spcPct val="80000"/>
              </a:lnSpc>
              <a:spcAft>
                <a:spcPts val="0"/>
              </a:spcAft>
              <a:buFont typeface="Arial" pitchFamily="34" charset="0"/>
              <a:buChar char="•"/>
              <a:defRPr/>
            </a:pPr>
            <a:endParaRPr lang="en-US" sz="1500" dirty="0" smtClean="0"/>
          </a:p>
          <a:p>
            <a:pPr fontAlgn="auto">
              <a:lnSpc>
                <a:spcPct val="80000"/>
              </a:lnSpc>
              <a:spcAft>
                <a:spcPts val="0"/>
              </a:spcAft>
              <a:buFont typeface="Arial" pitchFamily="34" charset="0"/>
              <a:buChar char="•"/>
              <a:defRPr/>
            </a:pPr>
            <a:r>
              <a:rPr lang="en-US" sz="1500" dirty="0" smtClean="0"/>
              <a:t>The ads make me feel:</a:t>
            </a:r>
          </a:p>
          <a:p>
            <a:pPr lvl="1" fontAlgn="auto">
              <a:lnSpc>
                <a:spcPct val="80000"/>
              </a:lnSpc>
              <a:spcAft>
                <a:spcPts val="0"/>
              </a:spcAft>
              <a:buFont typeface="Arial" pitchFamily="34" charset="0"/>
              <a:buChar char="–"/>
              <a:defRPr/>
            </a:pPr>
            <a:r>
              <a:rPr lang="en-US" sz="1500" dirty="0" smtClean="0"/>
              <a:t>Contented</a:t>
            </a:r>
          </a:p>
          <a:p>
            <a:pPr lvl="1" fontAlgn="auto">
              <a:lnSpc>
                <a:spcPct val="80000"/>
              </a:lnSpc>
              <a:spcAft>
                <a:spcPts val="0"/>
              </a:spcAft>
              <a:buFont typeface="Arial" pitchFamily="34" charset="0"/>
              <a:buChar char="–"/>
              <a:defRPr/>
            </a:pPr>
            <a:r>
              <a:rPr lang="en-US" sz="1500" dirty="0" smtClean="0"/>
              <a:t>Confused</a:t>
            </a:r>
          </a:p>
          <a:p>
            <a:pPr lvl="1" fontAlgn="auto">
              <a:lnSpc>
                <a:spcPct val="80000"/>
              </a:lnSpc>
              <a:spcAft>
                <a:spcPts val="0"/>
              </a:spcAft>
              <a:buFont typeface="Arial" pitchFamily="34" charset="0"/>
              <a:buChar char="–"/>
              <a:defRPr/>
            </a:pPr>
            <a:r>
              <a:rPr lang="en-US" sz="1500" dirty="0" smtClean="0"/>
              <a:t>Distressed</a:t>
            </a:r>
          </a:p>
          <a:p>
            <a:pPr lvl="1" fontAlgn="auto">
              <a:lnSpc>
                <a:spcPct val="80000"/>
              </a:lnSpc>
              <a:spcAft>
                <a:spcPts val="0"/>
              </a:spcAft>
              <a:buFont typeface="Arial" pitchFamily="34" charset="0"/>
              <a:buChar char="–"/>
              <a:defRPr/>
            </a:pPr>
            <a:r>
              <a:rPr lang="en-US" sz="1500" dirty="0" smtClean="0"/>
              <a:t>Superior</a:t>
            </a:r>
          </a:p>
          <a:p>
            <a:pPr fontAlgn="auto">
              <a:lnSpc>
                <a:spcPct val="80000"/>
              </a:lnSpc>
              <a:spcAft>
                <a:spcPts val="0"/>
              </a:spcAft>
              <a:buFont typeface="Arial" pitchFamily="34" charset="0"/>
              <a:buChar char="•"/>
              <a:defRPr/>
            </a:pPr>
            <a:endParaRPr lang="en-US" sz="1500" dirty="0" smtClean="0"/>
          </a:p>
          <a:p>
            <a:pPr fontAlgn="auto">
              <a:lnSpc>
                <a:spcPct val="80000"/>
              </a:lnSpc>
              <a:spcAft>
                <a:spcPts val="0"/>
              </a:spcAft>
              <a:buFont typeface="Arial" pitchFamily="34" charset="0"/>
              <a:buChar char="•"/>
              <a:defRPr/>
            </a:pPr>
            <a:r>
              <a:rPr lang="en-US" sz="1500" dirty="0" smtClean="0"/>
              <a:t>I think the brand Diesel is:</a:t>
            </a:r>
          </a:p>
          <a:p>
            <a:pPr lvl="1" fontAlgn="auto">
              <a:lnSpc>
                <a:spcPct val="80000"/>
              </a:lnSpc>
              <a:spcAft>
                <a:spcPts val="0"/>
              </a:spcAft>
              <a:buFont typeface="Arial" pitchFamily="34" charset="0"/>
              <a:buChar char="–"/>
              <a:defRPr/>
            </a:pPr>
            <a:r>
              <a:rPr lang="en-US" sz="1500" dirty="0" smtClean="0"/>
              <a:t>High Quality</a:t>
            </a:r>
          </a:p>
          <a:p>
            <a:pPr lvl="1" fontAlgn="auto">
              <a:lnSpc>
                <a:spcPct val="80000"/>
              </a:lnSpc>
              <a:spcAft>
                <a:spcPts val="0"/>
              </a:spcAft>
              <a:buFont typeface="Arial" pitchFamily="34" charset="0"/>
              <a:buChar char="–"/>
              <a:defRPr/>
            </a:pPr>
            <a:r>
              <a:rPr lang="en-US" sz="1500" dirty="0" smtClean="0"/>
              <a:t>Rebellious</a:t>
            </a:r>
          </a:p>
          <a:p>
            <a:pPr lvl="1" fontAlgn="auto">
              <a:lnSpc>
                <a:spcPct val="80000"/>
              </a:lnSpc>
              <a:spcAft>
                <a:spcPts val="0"/>
              </a:spcAft>
              <a:buFont typeface="Arial" pitchFamily="34" charset="0"/>
              <a:buChar char="–"/>
              <a:defRPr/>
            </a:pPr>
            <a:r>
              <a:rPr lang="en-US" sz="1500" dirty="0" smtClean="0"/>
              <a:t>Fashionable</a:t>
            </a:r>
          </a:p>
          <a:p>
            <a:pPr lvl="1" fontAlgn="auto">
              <a:lnSpc>
                <a:spcPct val="80000"/>
              </a:lnSpc>
              <a:spcAft>
                <a:spcPts val="0"/>
              </a:spcAft>
              <a:buFont typeface="Arial" pitchFamily="34" charset="0"/>
              <a:buChar char="–"/>
              <a:defRPr/>
            </a:pPr>
            <a:r>
              <a:rPr lang="en-US" sz="1500" dirty="0" smtClean="0"/>
              <a:t>Modern</a:t>
            </a:r>
          </a:p>
          <a:p>
            <a:pPr lvl="1" fontAlgn="auto">
              <a:lnSpc>
                <a:spcPct val="80000"/>
              </a:lnSpc>
              <a:spcAft>
                <a:spcPts val="0"/>
              </a:spcAft>
              <a:buFont typeface="Arial" pitchFamily="34" charset="0"/>
              <a:buChar char="–"/>
              <a:defRPr/>
            </a:pPr>
            <a:r>
              <a:rPr lang="en-US" sz="1500" dirty="0" smtClean="0"/>
              <a:t>Mindless</a:t>
            </a:r>
          </a:p>
          <a:p>
            <a:pPr lvl="1" fontAlgn="auto">
              <a:lnSpc>
                <a:spcPct val="80000"/>
              </a:lnSpc>
              <a:spcAft>
                <a:spcPts val="0"/>
              </a:spcAft>
              <a:buFont typeface="Arial" pitchFamily="34" charset="0"/>
              <a:buChar char="–"/>
              <a:defRPr/>
            </a:pPr>
            <a:r>
              <a:rPr lang="en-US" sz="1500" dirty="0" smtClean="0"/>
              <a:t>Trustworthy</a:t>
            </a:r>
          </a:p>
          <a:p>
            <a:pPr lvl="1" fontAlgn="auto">
              <a:lnSpc>
                <a:spcPct val="80000"/>
              </a:lnSpc>
              <a:spcAft>
                <a:spcPts val="0"/>
              </a:spcAft>
              <a:buFont typeface="Arial" pitchFamily="34" charset="0"/>
              <a:buChar char="–"/>
              <a:defRPr/>
            </a:pPr>
            <a:r>
              <a:rPr lang="en-US" sz="1500" dirty="0" smtClean="0"/>
              <a:t>Frivolous</a:t>
            </a:r>
          </a:p>
          <a:p>
            <a:pPr fontAlgn="auto">
              <a:lnSpc>
                <a:spcPct val="80000"/>
              </a:lnSpc>
              <a:spcAft>
                <a:spcPts val="0"/>
              </a:spcAft>
              <a:buFont typeface="Arial" pitchFamily="34" charset="0"/>
              <a:buChar char="•"/>
              <a:defRPr/>
            </a:pPr>
            <a:endParaRPr lang="en-US" sz="1500" dirty="0" smtClean="0"/>
          </a:p>
          <a:p>
            <a:pPr fontAlgn="auto">
              <a:lnSpc>
                <a:spcPct val="80000"/>
              </a:lnSpc>
              <a:spcAft>
                <a:spcPts val="0"/>
              </a:spcAft>
              <a:buFont typeface="Arial" pitchFamily="34" charset="0"/>
              <a:buChar char="•"/>
              <a:defRPr/>
            </a:pPr>
            <a:r>
              <a:rPr lang="en-US" sz="1500" dirty="0" smtClean="0"/>
              <a:t>The next time I purchase clothing, I will buy Diesel.</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lIns="90488" tIns="44450" rIns="90488" bIns="44450"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dirty="0">
                <a:solidFill>
                  <a:schemeClr val="accent1">
                    <a:satMod val="150000"/>
                  </a:schemeClr>
                </a:solidFill>
                <a:effectLst>
                  <a:outerShdw blurRad="38100" dist="38100" dir="2700000" algn="tl">
                    <a:srgbClr val="C0C0C0"/>
                  </a:outerShdw>
                </a:effectLst>
              </a:rPr>
              <a:t>Attitude change strategies</a:t>
            </a:r>
          </a:p>
        </p:txBody>
      </p:sp>
      <p:sp>
        <p:nvSpPr>
          <p:cNvPr id="124931" name="Rectangle 3"/>
          <p:cNvSpPr>
            <a:spLocks noGrp="1" noChangeArrowheads="1"/>
          </p:cNvSpPr>
          <p:nvPr>
            <p:ph idx="1"/>
          </p:nvPr>
        </p:nvSpPr>
        <p:spPr>
          <a:xfrm>
            <a:off x="457200" y="1643063"/>
            <a:ext cx="8229600" cy="4757737"/>
          </a:xfrm>
        </p:spPr>
        <p:txBody>
          <a:bodyPr lIns="90488" tIns="44450" rIns="90488" bIns="44450" rtlCol="0">
            <a:normAutofit fontScale="92500" lnSpcReduction="10000"/>
          </a:bodyPr>
          <a:lstStyle/>
          <a:p>
            <a:pPr marL="0" indent="0" fontAlgn="auto">
              <a:spcAft>
                <a:spcPts val="0"/>
              </a:spcAft>
              <a:buFontTx/>
              <a:buChar char="•"/>
              <a:defRPr/>
            </a:pPr>
            <a:r>
              <a:rPr lang="en-US" sz="1500" smtClean="0"/>
              <a:t> </a:t>
            </a:r>
            <a:r>
              <a:rPr lang="en-US" sz="1700" smtClean="0"/>
              <a:t>Changing or establishing an attitude requires manipulation of one or more of the components of the attitude (i.e. cognitive, affective or behavioural)</a:t>
            </a:r>
          </a:p>
          <a:p>
            <a:pPr marL="0" indent="0" fontAlgn="auto">
              <a:spcAft>
                <a:spcPts val="0"/>
              </a:spcAft>
              <a:buFontTx/>
              <a:buChar char="•"/>
              <a:defRPr/>
            </a:pPr>
            <a:endParaRPr lang="en-US" sz="1700" b="1" smtClean="0">
              <a:solidFill>
                <a:schemeClr val="accent1"/>
              </a:solidFill>
            </a:endParaRPr>
          </a:p>
          <a:p>
            <a:pPr marL="0" indent="0" fontAlgn="auto">
              <a:spcAft>
                <a:spcPts val="0"/>
              </a:spcAft>
              <a:buFontTx/>
              <a:buChar char="•"/>
              <a:defRPr/>
            </a:pPr>
            <a:r>
              <a:rPr lang="en-AU" sz="1700" b="1" smtClean="0">
                <a:solidFill>
                  <a:schemeClr val="accent1"/>
                </a:solidFill>
              </a:rPr>
              <a:t>Changing the affective component</a:t>
            </a:r>
          </a:p>
          <a:p>
            <a:pPr lvl="1" fontAlgn="auto">
              <a:spcAft>
                <a:spcPts val="0"/>
              </a:spcAft>
              <a:buFont typeface="Arial" pitchFamily="34" charset="0"/>
              <a:buChar char="–"/>
              <a:defRPr/>
            </a:pPr>
            <a:r>
              <a:rPr lang="en-US" sz="1700" smtClean="0"/>
              <a:t>Involves changing the consumer’s ‘feel’ about a product, without necessarily directly influencing their beliefs or behaviour</a:t>
            </a:r>
            <a:endParaRPr lang="en-AU" sz="1700" smtClean="0"/>
          </a:p>
          <a:p>
            <a:pPr lvl="2" fontAlgn="auto">
              <a:spcAft>
                <a:spcPts val="0"/>
              </a:spcAft>
              <a:buFont typeface="Arial" pitchFamily="34" charset="0"/>
              <a:buChar char="•"/>
              <a:defRPr/>
            </a:pPr>
            <a:r>
              <a:rPr lang="en-AU" sz="1800" smtClean="0"/>
              <a:t>Classical conditioning</a:t>
            </a:r>
          </a:p>
          <a:p>
            <a:pPr lvl="2" fontAlgn="auto">
              <a:spcAft>
                <a:spcPts val="0"/>
              </a:spcAft>
              <a:buFont typeface="Arial" pitchFamily="34" charset="0"/>
              <a:buChar char="•"/>
              <a:defRPr/>
            </a:pPr>
            <a:r>
              <a:rPr lang="en-AU" sz="1800" smtClean="0"/>
              <a:t>Affect towards the advertisement</a:t>
            </a:r>
          </a:p>
          <a:p>
            <a:pPr lvl="2" fontAlgn="auto">
              <a:spcAft>
                <a:spcPts val="0"/>
              </a:spcAft>
              <a:buFont typeface="Arial" pitchFamily="34" charset="0"/>
              <a:buChar char="•"/>
              <a:defRPr/>
            </a:pPr>
            <a:r>
              <a:rPr lang="en-AU" sz="1800" smtClean="0"/>
              <a:t>Mere exposure</a:t>
            </a:r>
          </a:p>
          <a:p>
            <a:pPr lvl="1" fontAlgn="auto">
              <a:spcAft>
                <a:spcPts val="0"/>
              </a:spcAft>
              <a:buFontTx/>
              <a:buNone/>
              <a:defRPr/>
            </a:pPr>
            <a:endParaRPr lang="en-AU" sz="1700" smtClean="0">
              <a:solidFill>
                <a:schemeClr val="accent1"/>
              </a:solidFill>
            </a:endParaRPr>
          </a:p>
          <a:p>
            <a:pPr marL="0" indent="0" fontAlgn="auto">
              <a:spcAft>
                <a:spcPts val="0"/>
              </a:spcAft>
              <a:buFont typeface="Arial" pitchFamily="34" charset="0"/>
              <a:buChar char="•"/>
              <a:defRPr/>
            </a:pPr>
            <a:r>
              <a:rPr lang="en-AU" sz="1700" b="1" smtClean="0">
                <a:solidFill>
                  <a:schemeClr val="accent1"/>
                </a:solidFill>
              </a:rPr>
              <a:t> Changing the behavioural component</a:t>
            </a:r>
          </a:p>
          <a:p>
            <a:pPr lvl="1" fontAlgn="auto">
              <a:spcAft>
                <a:spcPts val="0"/>
              </a:spcAft>
              <a:buFont typeface="Arial" pitchFamily="34" charset="0"/>
              <a:buChar char="–"/>
              <a:defRPr/>
            </a:pPr>
            <a:r>
              <a:rPr lang="en-US" sz="1700" smtClean="0"/>
              <a:t>Alter the purchase behaviour or consumption behaviour directly, which may in turn lead to a change in belief or affect</a:t>
            </a:r>
          </a:p>
          <a:p>
            <a:pPr lvl="1" fontAlgn="auto">
              <a:spcAft>
                <a:spcPts val="0"/>
              </a:spcAft>
              <a:buFont typeface="Arial" pitchFamily="34" charset="0"/>
              <a:buChar char="–"/>
              <a:defRPr/>
            </a:pPr>
            <a:r>
              <a:rPr lang="en-US" sz="1700" smtClean="0"/>
              <a:t>Change in beliefs or improved knowledge base will have subsequent influence on affect and behaviour</a:t>
            </a:r>
          </a:p>
          <a:p>
            <a:pPr lvl="2" fontAlgn="auto">
              <a:spcAft>
                <a:spcPts val="0"/>
              </a:spcAft>
              <a:buFont typeface="Arial" pitchFamily="34" charset="0"/>
              <a:buChar char="•"/>
              <a:defRPr/>
            </a:pPr>
            <a:r>
              <a:rPr lang="en-US" sz="1800" smtClean="0"/>
              <a:t>Operant conditioning</a:t>
            </a:r>
          </a:p>
          <a:p>
            <a:pPr lvl="3" fontAlgn="auto">
              <a:spcAft>
                <a:spcPts val="0"/>
              </a:spcAft>
              <a:buFont typeface="Arial" pitchFamily="34" charset="0"/>
              <a:buChar char="–"/>
              <a:defRPr/>
            </a:pPr>
            <a:r>
              <a:rPr lang="en-US" sz="1800" smtClean="0"/>
              <a:t>sampling (trialing)</a:t>
            </a:r>
          </a:p>
          <a:p>
            <a:pPr lvl="1" fontAlgn="auto">
              <a:spcAft>
                <a:spcPts val="0"/>
              </a:spcAft>
              <a:buFont typeface="Arial" pitchFamily="34" charset="0"/>
              <a:buChar char="–"/>
              <a:defRPr/>
            </a:pPr>
            <a:endParaRPr lang="en-AU" sz="1700" smtClean="0"/>
          </a:p>
        </p:txBody>
      </p:sp>
      <p:sp>
        <p:nvSpPr>
          <p:cNvPr id="60420"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r>
              <a:rPr lang="en-AU">
                <a:solidFill>
                  <a:srgbClr val="9A9A9A"/>
                </a:solidFill>
              </a:rPr>
              <a:t>19</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169863" y="477838"/>
            <a:ext cx="8002587" cy="1295400"/>
          </a:xfrm>
        </p:spPr>
        <p:txBody>
          <a:bodyPr rtlCol="0">
            <a:no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a:solidFill>
                  <a:schemeClr val="accent1">
                    <a:satMod val="150000"/>
                  </a:schemeClr>
                </a:solidFill>
                <a:effectLst>
                  <a:outerShdw blurRad="38100" dist="38100" dir="2700000" algn="tl">
                    <a:srgbClr val="000000">
                      <a:alpha val="43137"/>
                    </a:srgbClr>
                  </a:outerShdw>
                </a:effectLst>
              </a:rPr>
              <a:t>Changing the cognitive component</a:t>
            </a:r>
            <a:br>
              <a:rPr lang="en-AU" sz="4000" dirty="0">
                <a:solidFill>
                  <a:schemeClr val="accent1">
                    <a:satMod val="150000"/>
                  </a:schemeClr>
                </a:solidFill>
                <a:effectLst>
                  <a:outerShdw blurRad="38100" dist="38100" dir="2700000" algn="tl">
                    <a:srgbClr val="000000">
                      <a:alpha val="43137"/>
                    </a:srgbClr>
                  </a:outerShdw>
                </a:effectLst>
              </a:rPr>
            </a:br>
            <a:endParaRPr lang="en-US" sz="4000" dirty="0">
              <a:solidFill>
                <a:schemeClr val="accent1">
                  <a:satMod val="150000"/>
                </a:schemeClr>
              </a:solidFill>
              <a:effectLst>
                <a:outerShdw blurRad="38100" dist="38100" dir="2700000" algn="tl">
                  <a:srgbClr val="000000">
                    <a:alpha val="43137"/>
                  </a:srgbClr>
                </a:outerShdw>
              </a:effectLst>
            </a:endParaRPr>
          </a:p>
        </p:txBody>
      </p:sp>
      <p:sp>
        <p:nvSpPr>
          <p:cNvPr id="126979" name="Rectangle 3"/>
          <p:cNvSpPr>
            <a:spLocks noGrp="1" noChangeArrowheads="1"/>
          </p:cNvSpPr>
          <p:nvPr>
            <p:ph idx="1"/>
          </p:nvPr>
        </p:nvSpPr>
        <p:spPr>
          <a:xfrm>
            <a:off x="179388" y="1517650"/>
            <a:ext cx="8964612" cy="4411663"/>
          </a:xfrm>
        </p:spPr>
        <p:txBody>
          <a:bodyPr rtlCol="0">
            <a:normAutofit fontScale="92500" lnSpcReduction="10000"/>
          </a:bodyPr>
          <a:lstStyle/>
          <a:p>
            <a:pPr fontAlgn="auto">
              <a:lnSpc>
                <a:spcPct val="80000"/>
              </a:lnSpc>
              <a:spcAft>
                <a:spcPts val="0"/>
              </a:spcAft>
              <a:buFont typeface="Arial" pitchFamily="34" charset="0"/>
              <a:buChar char="•"/>
              <a:defRPr/>
            </a:pPr>
            <a:r>
              <a:rPr lang="en-AU" sz="1800" dirty="0" smtClean="0"/>
              <a:t>Changing beliefs</a:t>
            </a:r>
          </a:p>
          <a:p>
            <a:pPr lvl="1" fontAlgn="auto">
              <a:lnSpc>
                <a:spcPct val="80000"/>
              </a:lnSpc>
              <a:spcAft>
                <a:spcPts val="0"/>
              </a:spcAft>
              <a:buFont typeface="Arial" pitchFamily="34" charset="0"/>
              <a:buChar char="–"/>
              <a:defRPr/>
            </a:pPr>
            <a:r>
              <a:rPr lang="en-AU" sz="1600" dirty="0" smtClean="0"/>
              <a:t>Shift beliefs about the performance of the brand on one or more attributes</a:t>
            </a:r>
          </a:p>
          <a:p>
            <a:pPr lvl="1" fontAlgn="auto">
              <a:lnSpc>
                <a:spcPct val="80000"/>
              </a:lnSpc>
              <a:spcAft>
                <a:spcPts val="0"/>
              </a:spcAft>
              <a:buFont typeface="Arial" pitchFamily="34" charset="0"/>
              <a:buChar char="–"/>
              <a:defRPr/>
            </a:pPr>
            <a:r>
              <a:rPr lang="en-AU" sz="1600" dirty="0" smtClean="0"/>
              <a:t>Shift / upgrade perceptions about quality, durability, link with schematic interpretation</a:t>
            </a:r>
          </a:p>
          <a:p>
            <a:pPr lvl="2" fontAlgn="auto">
              <a:lnSpc>
                <a:spcPct val="80000"/>
              </a:lnSpc>
              <a:spcAft>
                <a:spcPts val="0"/>
              </a:spcAft>
              <a:buFont typeface="Arial" pitchFamily="34" charset="0"/>
              <a:buChar char="•"/>
              <a:defRPr/>
            </a:pPr>
            <a:r>
              <a:rPr lang="en-AU" sz="1600" dirty="0" smtClean="0"/>
              <a:t>Eg: Hyundai</a:t>
            </a:r>
          </a:p>
          <a:p>
            <a:pPr fontAlgn="auto">
              <a:lnSpc>
                <a:spcPct val="80000"/>
              </a:lnSpc>
              <a:spcAft>
                <a:spcPts val="0"/>
              </a:spcAft>
              <a:buFont typeface="Arial" pitchFamily="34" charset="0"/>
              <a:buChar char="•"/>
              <a:defRPr/>
            </a:pPr>
            <a:endParaRPr lang="en-AU" sz="1600" dirty="0" smtClean="0"/>
          </a:p>
          <a:p>
            <a:pPr fontAlgn="auto">
              <a:lnSpc>
                <a:spcPct val="80000"/>
              </a:lnSpc>
              <a:spcAft>
                <a:spcPts val="0"/>
              </a:spcAft>
              <a:buFont typeface="Arial" pitchFamily="34" charset="0"/>
              <a:buChar char="•"/>
              <a:defRPr/>
            </a:pPr>
            <a:r>
              <a:rPr lang="en-AU" sz="1800" dirty="0" smtClean="0"/>
              <a:t>Shifting importance</a:t>
            </a:r>
          </a:p>
          <a:p>
            <a:pPr lvl="1" fontAlgn="auto">
              <a:lnSpc>
                <a:spcPct val="80000"/>
              </a:lnSpc>
              <a:spcAft>
                <a:spcPts val="0"/>
              </a:spcAft>
              <a:buFont typeface="Arial" pitchFamily="34" charset="0"/>
              <a:buChar char="–"/>
              <a:defRPr/>
            </a:pPr>
            <a:r>
              <a:rPr lang="en-AU" sz="1600" dirty="0" smtClean="0"/>
              <a:t>Shift relative importance away from attributes evaluated as poor to attributes that are positively valued</a:t>
            </a:r>
          </a:p>
          <a:p>
            <a:pPr lvl="2" fontAlgn="auto">
              <a:lnSpc>
                <a:spcPct val="80000"/>
              </a:lnSpc>
              <a:spcAft>
                <a:spcPts val="0"/>
              </a:spcAft>
              <a:buFont typeface="Arial" pitchFamily="34" charset="0"/>
              <a:buChar char="•"/>
              <a:defRPr/>
            </a:pPr>
            <a:r>
              <a:rPr lang="en-AU" sz="1600" dirty="0" smtClean="0"/>
              <a:t>Eg: Fosters beer: shift from price and taste to social status</a:t>
            </a:r>
          </a:p>
          <a:p>
            <a:pPr fontAlgn="auto">
              <a:lnSpc>
                <a:spcPct val="80000"/>
              </a:lnSpc>
              <a:spcAft>
                <a:spcPts val="0"/>
              </a:spcAft>
              <a:buFont typeface="Arial" pitchFamily="34" charset="0"/>
              <a:buChar char="•"/>
              <a:defRPr/>
            </a:pPr>
            <a:endParaRPr lang="en-AU" sz="1600" dirty="0" smtClean="0"/>
          </a:p>
          <a:p>
            <a:pPr fontAlgn="auto">
              <a:lnSpc>
                <a:spcPct val="80000"/>
              </a:lnSpc>
              <a:spcAft>
                <a:spcPts val="0"/>
              </a:spcAft>
              <a:buFont typeface="Arial" pitchFamily="34" charset="0"/>
              <a:buChar char="•"/>
              <a:defRPr/>
            </a:pPr>
            <a:r>
              <a:rPr lang="en-AU" sz="1800" dirty="0" smtClean="0"/>
              <a:t>Adding beliefs</a:t>
            </a:r>
          </a:p>
          <a:p>
            <a:pPr lvl="1" fontAlgn="auto">
              <a:lnSpc>
                <a:spcPct val="80000"/>
              </a:lnSpc>
              <a:spcAft>
                <a:spcPts val="0"/>
              </a:spcAft>
              <a:buFont typeface="Arial" pitchFamily="34" charset="0"/>
              <a:buChar char="–"/>
              <a:defRPr/>
            </a:pPr>
            <a:r>
              <a:rPr lang="en-AU" sz="1600" dirty="0" smtClean="0"/>
              <a:t>Add new beliefs to the consumer’s belief structure</a:t>
            </a:r>
          </a:p>
          <a:p>
            <a:pPr lvl="2" fontAlgn="auto">
              <a:lnSpc>
                <a:spcPct val="80000"/>
              </a:lnSpc>
              <a:spcAft>
                <a:spcPts val="0"/>
              </a:spcAft>
              <a:buFont typeface="Arial" pitchFamily="34" charset="0"/>
              <a:buChar char="•"/>
              <a:defRPr/>
            </a:pPr>
            <a:r>
              <a:rPr lang="en-AU" sz="1600" dirty="0" smtClean="0"/>
              <a:t>McDonald’s - health</a:t>
            </a:r>
          </a:p>
          <a:p>
            <a:pPr lvl="2" fontAlgn="auto">
              <a:lnSpc>
                <a:spcPct val="80000"/>
              </a:lnSpc>
              <a:spcAft>
                <a:spcPts val="0"/>
              </a:spcAft>
              <a:buFont typeface="Arial" pitchFamily="34" charset="0"/>
              <a:buChar char="•"/>
              <a:defRPr/>
            </a:pPr>
            <a:r>
              <a:rPr lang="en-AU" sz="1600" dirty="0" smtClean="0"/>
              <a:t>Chanel perfume: reposition to younger audience change belief structure of new TA that Chanel perfume is stylish, cool</a:t>
            </a:r>
          </a:p>
          <a:p>
            <a:pPr lvl="2" fontAlgn="auto">
              <a:lnSpc>
                <a:spcPct val="80000"/>
              </a:lnSpc>
              <a:spcAft>
                <a:spcPts val="0"/>
              </a:spcAft>
              <a:buFont typeface="Arial" pitchFamily="34" charset="0"/>
              <a:buChar char="•"/>
              <a:defRPr/>
            </a:pPr>
            <a:r>
              <a:rPr lang="en-AU" sz="1600" dirty="0" smtClean="0"/>
              <a:t>LG &amp; Hyundai – ‘future driven’ moving consumers to perceive these products as part of future not the past</a:t>
            </a:r>
          </a:p>
          <a:p>
            <a:pPr fontAlgn="auto">
              <a:lnSpc>
                <a:spcPct val="80000"/>
              </a:lnSpc>
              <a:spcAft>
                <a:spcPts val="0"/>
              </a:spcAft>
              <a:buFont typeface="Arial" pitchFamily="34" charset="0"/>
              <a:buChar char="•"/>
              <a:defRPr/>
            </a:pPr>
            <a:endParaRPr lang="en-AU" sz="1600" dirty="0" smtClean="0"/>
          </a:p>
          <a:p>
            <a:pPr fontAlgn="auto">
              <a:lnSpc>
                <a:spcPct val="80000"/>
              </a:lnSpc>
              <a:spcAft>
                <a:spcPts val="0"/>
              </a:spcAft>
              <a:buFont typeface="Arial" pitchFamily="34" charset="0"/>
              <a:buChar char="•"/>
              <a:defRPr/>
            </a:pPr>
            <a:r>
              <a:rPr lang="en-AU" sz="1800" dirty="0" smtClean="0"/>
              <a:t>Changing the ideal</a:t>
            </a:r>
          </a:p>
          <a:p>
            <a:pPr lvl="2" fontAlgn="auto">
              <a:lnSpc>
                <a:spcPct val="80000"/>
              </a:lnSpc>
              <a:spcAft>
                <a:spcPts val="0"/>
              </a:spcAft>
              <a:buFont typeface="Arial" pitchFamily="34" charset="0"/>
              <a:buChar char="•"/>
              <a:defRPr/>
            </a:pPr>
            <a:r>
              <a:rPr lang="en-AU" sz="1600" dirty="0" smtClean="0"/>
              <a:t>Alter overall assessment of the brand without altering evaluation of brand attributes</a:t>
            </a:r>
          </a:p>
          <a:p>
            <a:pPr lvl="2" fontAlgn="auto">
              <a:lnSpc>
                <a:spcPct val="80000"/>
              </a:lnSpc>
              <a:spcAft>
                <a:spcPts val="0"/>
              </a:spcAft>
              <a:buFont typeface="Arial" pitchFamily="34" charset="0"/>
              <a:buChar char="•"/>
              <a:defRPr/>
            </a:pPr>
            <a:r>
              <a:rPr lang="en-AU" sz="1600" dirty="0" smtClean="0"/>
              <a:t>‘best selling brand’; ‘other imitate</a:t>
            </a:r>
          </a:p>
          <a:p>
            <a:pPr lvl="2" fontAlgn="auto">
              <a:lnSpc>
                <a:spcPct val="80000"/>
              </a:lnSpc>
              <a:spcAft>
                <a:spcPts val="0"/>
              </a:spcAft>
              <a:buFont typeface="Arial" pitchFamily="34" charset="0"/>
              <a:buChar char="•"/>
              <a:defRPr/>
            </a:pPr>
            <a:r>
              <a:rPr lang="en-AU" sz="1600" dirty="0" smtClean="0"/>
              <a:t>Social marketing issues: Health, skin cancer, safe driving</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2" name="Rectangle 4"/>
          <p:cNvSpPr>
            <a:spLocks noGrp="1" noChangeArrowheads="1"/>
          </p:cNvSpPr>
          <p:nvPr>
            <p:ph type="title"/>
          </p:nvPr>
        </p:nvSpPr>
        <p:spPr>
          <a:xfrm>
            <a:off x="0" y="2357430"/>
            <a:ext cx="2686040" cy="2344858"/>
          </a:xfrm>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2400" dirty="0">
                <a:solidFill>
                  <a:schemeClr val="accent1">
                    <a:satMod val="150000"/>
                  </a:schemeClr>
                </a:solidFill>
                <a:effectLst>
                  <a:outerShdw blurRad="38100" dist="38100" dir="2700000" algn="tl">
                    <a:srgbClr val="C0C0C0"/>
                  </a:outerShdw>
                </a:effectLst>
              </a:rPr>
              <a:t>An ad aimed </a:t>
            </a:r>
            <a:br>
              <a:rPr lang="en-AU" sz="2400" dirty="0">
                <a:solidFill>
                  <a:schemeClr val="accent1">
                    <a:satMod val="150000"/>
                  </a:schemeClr>
                </a:solidFill>
                <a:effectLst>
                  <a:outerShdw blurRad="38100" dist="38100" dir="2700000" algn="tl">
                    <a:srgbClr val="C0C0C0"/>
                  </a:outerShdw>
                </a:effectLst>
              </a:rPr>
            </a:br>
            <a:r>
              <a:rPr lang="en-AU" sz="2400" dirty="0">
                <a:solidFill>
                  <a:schemeClr val="accent1">
                    <a:satMod val="150000"/>
                  </a:schemeClr>
                </a:solidFill>
                <a:effectLst>
                  <a:outerShdw blurRad="38100" dist="38100" dir="2700000" algn="tl">
                    <a:srgbClr val="C0C0C0"/>
                  </a:outerShdw>
                </a:effectLst>
              </a:rPr>
              <a:t>at changing </a:t>
            </a:r>
            <a:r>
              <a:rPr lang="en-AU" sz="2400" dirty="0" smtClean="0">
                <a:solidFill>
                  <a:schemeClr val="accent1">
                    <a:satMod val="150000"/>
                  </a:schemeClr>
                </a:solidFill>
                <a:effectLst>
                  <a:outerShdw blurRad="38100" dist="38100" dir="2700000" algn="tl">
                    <a:srgbClr val="C0C0C0"/>
                  </a:outerShdw>
                </a:effectLst>
              </a:rPr>
              <a:t/>
            </a:r>
            <a:br>
              <a:rPr lang="en-AU" sz="2400" dirty="0" smtClean="0">
                <a:solidFill>
                  <a:schemeClr val="accent1">
                    <a:satMod val="150000"/>
                  </a:schemeClr>
                </a:solidFill>
                <a:effectLst>
                  <a:outerShdw blurRad="38100" dist="38100" dir="2700000" algn="tl">
                    <a:srgbClr val="C0C0C0"/>
                  </a:outerShdw>
                </a:effectLst>
              </a:rPr>
            </a:br>
            <a:r>
              <a:rPr lang="en-AU" sz="2400" dirty="0" smtClean="0">
                <a:solidFill>
                  <a:schemeClr val="accent1">
                    <a:satMod val="150000"/>
                  </a:schemeClr>
                </a:solidFill>
                <a:effectLst>
                  <a:outerShdw blurRad="38100" dist="38100" dir="2700000" algn="tl">
                    <a:srgbClr val="C0C0C0"/>
                  </a:outerShdw>
                </a:effectLst>
              </a:rPr>
              <a:t>a </a:t>
            </a:r>
            <a:r>
              <a:rPr lang="en-AU" sz="2400" dirty="0">
                <a:solidFill>
                  <a:schemeClr val="accent1">
                    <a:satMod val="150000"/>
                  </a:schemeClr>
                </a:solidFill>
                <a:effectLst>
                  <a:outerShdw blurRad="38100" dist="38100" dir="2700000" algn="tl">
                    <a:srgbClr val="C0C0C0"/>
                  </a:outerShdw>
                </a:effectLst>
              </a:rPr>
              <a:t>belief</a:t>
            </a:r>
          </a:p>
        </p:txBody>
      </p:sp>
      <p:sp>
        <p:nvSpPr>
          <p:cNvPr id="62467"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r>
              <a:rPr lang="en-AU">
                <a:solidFill>
                  <a:srgbClr val="9A9A9A"/>
                </a:solidFill>
              </a:rPr>
              <a:t>11-</a:t>
            </a:r>
            <a:fld id="{F1508D5D-5889-4B2A-893A-EE9CBFBC7076}" type="slidenum">
              <a:rPr lang="en-AU">
                <a:solidFill>
                  <a:srgbClr val="9A9A9A"/>
                </a:solidFill>
              </a:rPr>
              <a:pPr algn="ctr"/>
              <a:t>35</a:t>
            </a:fld>
            <a:endParaRPr lang="en-AU">
              <a:solidFill>
                <a:srgbClr val="9A9A9A"/>
              </a:solidFill>
            </a:endParaRPr>
          </a:p>
        </p:txBody>
      </p:sp>
      <p:sp>
        <p:nvSpPr>
          <p:cNvPr id="62468" name="Text Box 6"/>
          <p:cNvSpPr txBox="1">
            <a:spLocks noChangeArrowheads="1"/>
          </p:cNvSpPr>
          <p:nvPr/>
        </p:nvSpPr>
        <p:spPr bwMode="auto">
          <a:xfrm>
            <a:off x="2124075" y="1916113"/>
            <a:ext cx="1727200" cy="457200"/>
          </a:xfrm>
          <a:prstGeom prst="rect">
            <a:avLst/>
          </a:prstGeom>
          <a:noFill/>
          <a:ln w="12700">
            <a:noFill/>
            <a:miter lim="800000"/>
            <a:headEnd type="none" w="sm" len="sm"/>
            <a:tailEnd type="none" w="sm" len="sm"/>
          </a:ln>
        </p:spPr>
        <p:txBody>
          <a:bodyPr>
            <a:spAutoFit/>
          </a:bodyPr>
          <a:lstStyle/>
          <a:p>
            <a:endParaRPr lang="en-US"/>
          </a:p>
        </p:txBody>
      </p:sp>
      <p:pic>
        <p:nvPicPr>
          <p:cNvPr id="62469" name="Picture 9" descr="chemistry_no_gays"/>
          <p:cNvPicPr>
            <a:picLocks noChangeAspect="1" noChangeArrowheads="1"/>
          </p:cNvPicPr>
          <p:nvPr/>
        </p:nvPicPr>
        <p:blipFill>
          <a:blip r:embed="rId3" cstate="print"/>
          <a:srcRect l="-510" t="17410"/>
          <a:stretch>
            <a:fillRect/>
          </a:stretch>
        </p:blipFill>
        <p:spPr bwMode="auto">
          <a:xfrm>
            <a:off x="2357421" y="0"/>
            <a:ext cx="6823091" cy="6958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107950" y="2565400"/>
            <a:ext cx="2962275" cy="935038"/>
          </a:xfrm>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2400">
                <a:solidFill>
                  <a:schemeClr val="accent1">
                    <a:satMod val="150000"/>
                  </a:schemeClr>
                </a:solidFill>
              </a:rPr>
              <a:t>Adding a new belief</a:t>
            </a:r>
            <a:endParaRPr lang="en-US" sz="2400">
              <a:solidFill>
                <a:schemeClr val="accent1">
                  <a:satMod val="150000"/>
                </a:schemeClr>
              </a:solidFill>
            </a:endParaRPr>
          </a:p>
        </p:txBody>
      </p:sp>
      <p:pic>
        <p:nvPicPr>
          <p:cNvPr id="63491" name="Picture 4"/>
          <p:cNvPicPr>
            <a:picLocks noChangeAspect="1" noChangeArrowheads="1"/>
          </p:cNvPicPr>
          <p:nvPr/>
        </p:nvPicPr>
        <p:blipFill>
          <a:blip r:embed="rId3" cstate="print"/>
          <a:srcRect l="9549" t="5095"/>
          <a:stretch>
            <a:fillRect/>
          </a:stretch>
        </p:blipFill>
        <p:spPr bwMode="auto">
          <a:xfrm>
            <a:off x="3252788" y="115888"/>
            <a:ext cx="5783262" cy="6588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sz="4000" dirty="0" smtClean="0">
                <a:solidFill>
                  <a:srgbClr val="6D6EA7"/>
                </a:solidFill>
                <a:effectLst>
                  <a:outerShdw blurRad="38100" dist="38100" dir="2700000" algn="tl">
                    <a:srgbClr val="000000">
                      <a:alpha val="43137"/>
                    </a:srgbClr>
                  </a:outerShdw>
                </a:effectLst>
              </a:rPr>
              <a:t>Elaboration Likelihood Model</a:t>
            </a:r>
            <a:br>
              <a:rPr lang="en-US" sz="4000" dirty="0" smtClean="0">
                <a:solidFill>
                  <a:srgbClr val="6D6EA7"/>
                </a:solidFill>
                <a:effectLst>
                  <a:outerShdw blurRad="38100" dist="38100" dir="2700000" algn="tl">
                    <a:srgbClr val="000000">
                      <a:alpha val="43137"/>
                    </a:srgbClr>
                  </a:outerShdw>
                </a:effectLst>
              </a:rPr>
            </a:br>
            <a:r>
              <a:rPr lang="en-US" sz="4000" dirty="0" smtClean="0">
                <a:solidFill>
                  <a:srgbClr val="6D6EA7"/>
                </a:solidFill>
                <a:effectLst>
                  <a:outerShdw blurRad="38100" dist="38100" dir="2700000" algn="tl">
                    <a:srgbClr val="000000">
                      <a:alpha val="43137"/>
                    </a:srgbClr>
                  </a:outerShdw>
                </a:effectLst>
              </a:rPr>
              <a:t>2 </a:t>
            </a:r>
            <a:r>
              <a:rPr lang="en-US" sz="4000" dirty="0">
                <a:solidFill>
                  <a:srgbClr val="6D6EA7"/>
                </a:solidFill>
                <a:effectLst>
                  <a:outerShdw blurRad="38100" dist="38100" dir="2700000" algn="tl">
                    <a:srgbClr val="000000">
                      <a:alpha val="43137"/>
                    </a:srgbClr>
                  </a:outerShdw>
                </a:effectLst>
              </a:rPr>
              <a:t>routes to persuasion</a:t>
            </a:r>
          </a:p>
        </p:txBody>
      </p:sp>
      <p:sp>
        <p:nvSpPr>
          <p:cNvPr id="71683" name="Rectangle 3"/>
          <p:cNvSpPr>
            <a:spLocks noGrp="1" noChangeArrowheads="1"/>
          </p:cNvSpPr>
          <p:nvPr>
            <p:ph type="body" idx="1"/>
          </p:nvPr>
        </p:nvSpPr>
        <p:spPr/>
        <p:txBody>
          <a:bodyPr/>
          <a:lstStyle/>
          <a:p>
            <a:pPr>
              <a:lnSpc>
                <a:spcPct val="90000"/>
              </a:lnSpc>
            </a:pPr>
            <a:r>
              <a:rPr lang="en-US" sz="1900" dirty="0"/>
              <a:t>Highly involved consumers tend to process rational content message</a:t>
            </a:r>
          </a:p>
          <a:p>
            <a:pPr lvl="2">
              <a:lnSpc>
                <a:spcPct val="90000"/>
              </a:lnSpc>
            </a:pPr>
            <a:r>
              <a:rPr lang="en-US" sz="1600" dirty="0"/>
              <a:t>Central route to persuasion</a:t>
            </a:r>
          </a:p>
          <a:p>
            <a:pPr lvl="2">
              <a:lnSpc>
                <a:spcPct val="90000"/>
              </a:lnSpc>
            </a:pPr>
            <a:r>
              <a:rPr lang="en-US" sz="1600" dirty="0"/>
              <a:t>Strongly held attitudes &amp; firm opinions re: object</a:t>
            </a:r>
          </a:p>
          <a:p>
            <a:pPr lvl="2">
              <a:lnSpc>
                <a:spcPct val="90000"/>
              </a:lnSpc>
            </a:pPr>
            <a:r>
              <a:rPr lang="en-US" sz="1600" dirty="0"/>
              <a:t>High involvement products</a:t>
            </a:r>
          </a:p>
          <a:p>
            <a:pPr lvl="2">
              <a:lnSpc>
                <a:spcPct val="90000"/>
              </a:lnSpc>
            </a:pPr>
            <a:r>
              <a:rPr lang="en-US" sz="1600" dirty="0"/>
              <a:t>High attitude accessibility</a:t>
            </a:r>
          </a:p>
          <a:p>
            <a:pPr lvl="2">
              <a:lnSpc>
                <a:spcPct val="90000"/>
              </a:lnSpc>
            </a:pPr>
            <a:r>
              <a:rPr lang="en-US" sz="1600" dirty="0"/>
              <a:t>Processing based on message arguments – evaluation of object strengthened via rational, cognitive, logical information</a:t>
            </a:r>
          </a:p>
          <a:p>
            <a:pPr lvl="2">
              <a:lnSpc>
                <a:spcPct val="90000"/>
              </a:lnSpc>
            </a:pPr>
            <a:endParaRPr lang="en-US" sz="1600" dirty="0"/>
          </a:p>
          <a:p>
            <a:pPr>
              <a:lnSpc>
                <a:spcPct val="90000"/>
              </a:lnSpc>
            </a:pPr>
            <a:r>
              <a:rPr lang="en-US" sz="1900" dirty="0"/>
              <a:t>Low involved consumers tend to process message cues as a means to acquire knowledge of brand/product</a:t>
            </a:r>
          </a:p>
          <a:p>
            <a:pPr lvl="2">
              <a:lnSpc>
                <a:spcPct val="90000"/>
              </a:lnSpc>
            </a:pPr>
            <a:r>
              <a:rPr lang="en-US" sz="1600" dirty="0"/>
              <a:t>Peripheral route to persuasion</a:t>
            </a:r>
          </a:p>
          <a:p>
            <a:pPr lvl="2">
              <a:lnSpc>
                <a:spcPct val="90000"/>
              </a:lnSpc>
            </a:pPr>
            <a:r>
              <a:rPr lang="en-US" sz="1600" dirty="0"/>
              <a:t>Low involvement products</a:t>
            </a:r>
          </a:p>
          <a:p>
            <a:pPr lvl="2">
              <a:lnSpc>
                <a:spcPct val="90000"/>
              </a:lnSpc>
            </a:pPr>
            <a:r>
              <a:rPr lang="en-US" sz="1600" dirty="0"/>
              <a:t>Fast moving consumables</a:t>
            </a:r>
          </a:p>
          <a:p>
            <a:pPr lvl="2">
              <a:lnSpc>
                <a:spcPct val="90000"/>
              </a:lnSpc>
            </a:pPr>
            <a:r>
              <a:rPr lang="en-US" sz="1600" dirty="0"/>
              <a:t>Jingles, sounds, product image, demonstration –pictorial, person</a:t>
            </a:r>
          </a:p>
          <a:p>
            <a:pPr lvl="2">
              <a:lnSpc>
                <a:spcPct val="90000"/>
              </a:lnSpc>
            </a:pPr>
            <a:r>
              <a:rPr lang="en-US" sz="1600" dirty="0"/>
              <a:t>Processing based on attention to stimulus cues to increase ‘knowing’ about the product</a:t>
            </a:r>
          </a:p>
          <a:p>
            <a:pPr>
              <a:lnSpc>
                <a:spcPct val="90000"/>
              </a:lnSpc>
            </a:pPr>
            <a:endParaRPr lang="en-US" sz="2100" dirty="0"/>
          </a:p>
          <a:p>
            <a:pPr>
              <a:lnSpc>
                <a:spcPct val="90000"/>
              </a:lnSpc>
            </a:pPr>
            <a:endParaRPr lang="en-US" sz="21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9" name="Rectangle 5"/>
          <p:cNvSpPr>
            <a:spLocks noGrp="1" noChangeArrowheads="1"/>
          </p:cNvSpPr>
          <p:nvPr>
            <p:ph type="title"/>
          </p:nvPr>
        </p:nvSpPr>
        <p:spPr/>
        <p:txBody>
          <a:bodyPr/>
          <a:lstStyle/>
          <a:p>
            <a:endParaRPr lang="en-AU"/>
          </a:p>
        </p:txBody>
      </p:sp>
      <p:pic>
        <p:nvPicPr>
          <p:cNvPr id="72708" name="Picture 4" descr="Fig08-05"/>
          <p:cNvPicPr>
            <a:picLocks noGrp="1" noChangeAspect="1" noChangeArrowheads="1"/>
          </p:cNvPicPr>
          <p:nvPr>
            <p:ph idx="1"/>
          </p:nvPr>
        </p:nvPicPr>
        <p:blipFill>
          <a:blip r:embed="rId2" cstate="print"/>
          <a:srcRect/>
          <a:stretch>
            <a:fillRect/>
          </a:stretch>
        </p:blipFill>
        <p:spPr>
          <a:xfrm>
            <a:off x="0" y="0"/>
            <a:ext cx="9144000" cy="6858000"/>
          </a:xfrm>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Rectangle 6"/>
          <p:cNvSpPr>
            <a:spLocks noGrp="1" noChangeArrowheads="1"/>
          </p:cNvSpPr>
          <p:nvPr>
            <p:ph type="title"/>
          </p:nvPr>
        </p:nvSpPr>
        <p:spPr>
          <a:xfrm>
            <a:off x="71470" y="247446"/>
            <a:ext cx="9144000" cy="1252728"/>
          </a:xfrm>
        </p:spPr>
        <p:txBody>
          <a:bodyPr rtlCol="0">
            <a:normAutofit fontScale="90000"/>
            <a:scene3d>
              <a:camera prst="orthographicFront"/>
              <a:lightRig rig="threePt" dir="t">
                <a:rot lat="0" lon="0" rev="4800000"/>
              </a:lightRig>
            </a:scene3d>
            <a:sp3d prstMaterial="matte">
              <a:bevelT w="50800" h="10160"/>
            </a:sp3d>
          </a:bodyPr>
          <a:lstStyle/>
          <a:p>
            <a:pPr fontAlgn="auto">
              <a:spcAft>
                <a:spcPts val="0"/>
              </a:spcAft>
              <a:defRPr/>
            </a:pPr>
            <a:r>
              <a:rPr lang="en-AU" sz="3600" dirty="0">
                <a:solidFill>
                  <a:schemeClr val="accent1">
                    <a:satMod val="150000"/>
                  </a:schemeClr>
                </a:solidFill>
                <a:effectLst>
                  <a:outerShdw blurRad="38100" dist="38100" dir="2700000" algn="tl">
                    <a:srgbClr val="000000">
                      <a:alpha val="43137"/>
                    </a:srgbClr>
                  </a:outerShdw>
                </a:effectLst>
              </a:rPr>
              <a:t>Communication </a:t>
            </a:r>
            <a:r>
              <a:rPr lang="en-AU" sz="3600" dirty="0" smtClean="0">
                <a:solidFill>
                  <a:schemeClr val="accent1">
                    <a:satMod val="150000"/>
                  </a:schemeClr>
                </a:solidFill>
                <a:effectLst>
                  <a:outerShdw blurRad="38100" dist="38100" dir="2700000" algn="tl">
                    <a:srgbClr val="000000">
                      <a:alpha val="43137"/>
                    </a:srgbClr>
                  </a:outerShdw>
                </a:effectLst>
              </a:rPr>
              <a:t>characteristics                       influencing attitude </a:t>
            </a:r>
            <a:r>
              <a:rPr lang="en-AU" sz="3600" dirty="0">
                <a:solidFill>
                  <a:schemeClr val="accent1">
                    <a:satMod val="150000"/>
                  </a:schemeClr>
                </a:solidFill>
                <a:effectLst>
                  <a:outerShdw blurRad="38100" dist="38100" dir="2700000" algn="tl">
                    <a:srgbClr val="000000">
                      <a:alpha val="43137"/>
                    </a:srgbClr>
                  </a:outerShdw>
                </a:effectLst>
              </a:rPr>
              <a:t>change</a:t>
            </a:r>
            <a:r>
              <a:rPr lang="en-AU" sz="3200" dirty="0">
                <a:solidFill>
                  <a:schemeClr val="accent1">
                    <a:satMod val="150000"/>
                  </a:schemeClr>
                </a:solidFill>
                <a:effectLst>
                  <a:outerShdw blurRad="38100" dist="38100" dir="2700000" algn="tl">
                    <a:srgbClr val="000000">
                      <a:alpha val="43137"/>
                    </a:srgbClr>
                  </a:outerShdw>
                </a:effectLst>
              </a:rPr>
              <a:t/>
            </a:r>
            <a:br>
              <a:rPr lang="en-AU" sz="3200" dirty="0">
                <a:solidFill>
                  <a:schemeClr val="accent1">
                    <a:satMod val="150000"/>
                  </a:schemeClr>
                </a:solidFill>
                <a:effectLst>
                  <a:outerShdw blurRad="38100" dist="38100" dir="2700000" algn="tl">
                    <a:srgbClr val="000000">
                      <a:alpha val="43137"/>
                    </a:srgbClr>
                  </a:outerShdw>
                </a:effectLst>
              </a:rPr>
            </a:br>
            <a:endParaRPr lang="en-AU" sz="3200" dirty="0">
              <a:solidFill>
                <a:schemeClr val="accent1">
                  <a:satMod val="150000"/>
                </a:schemeClr>
              </a:solidFill>
              <a:effectLst>
                <a:outerShdw blurRad="38100" dist="38100" dir="2700000" algn="tl">
                  <a:srgbClr val="000000">
                    <a:alpha val="43137"/>
                  </a:srgbClr>
                </a:outerShdw>
              </a:effectLst>
            </a:endParaRPr>
          </a:p>
        </p:txBody>
      </p:sp>
      <p:sp>
        <p:nvSpPr>
          <p:cNvPr id="133123" name="Rectangle 7"/>
          <p:cNvSpPr>
            <a:spLocks noGrp="1" noChangeArrowheads="1"/>
          </p:cNvSpPr>
          <p:nvPr>
            <p:ph idx="1"/>
          </p:nvPr>
        </p:nvSpPr>
        <p:spPr>
          <a:xfrm>
            <a:off x="271463" y="1571625"/>
            <a:ext cx="8229600" cy="4625975"/>
          </a:xfrm>
        </p:spPr>
        <p:txBody>
          <a:bodyPr rtlCol="0">
            <a:normAutofit fontScale="92500" lnSpcReduction="10000"/>
          </a:bodyPr>
          <a:lstStyle/>
          <a:p>
            <a:pPr fontAlgn="auto">
              <a:spcAft>
                <a:spcPts val="0"/>
              </a:spcAft>
              <a:buFont typeface="Arial" pitchFamily="34" charset="0"/>
              <a:buChar char="•"/>
              <a:defRPr/>
            </a:pPr>
            <a:r>
              <a:rPr lang="en-AU" sz="1600" dirty="0" smtClean="0"/>
              <a:t>Message will have different effects if communicated by different source</a:t>
            </a:r>
          </a:p>
          <a:p>
            <a:pPr fontAlgn="auto">
              <a:spcAft>
                <a:spcPts val="0"/>
              </a:spcAft>
              <a:buFont typeface="Arial" pitchFamily="34" charset="0"/>
              <a:buChar char="•"/>
              <a:defRPr/>
            </a:pPr>
            <a:r>
              <a:rPr lang="en-AU" sz="1600" dirty="0" smtClean="0"/>
              <a:t>Two important source characteristics:</a:t>
            </a:r>
          </a:p>
          <a:p>
            <a:pPr lvl="1" fontAlgn="auto">
              <a:spcAft>
                <a:spcPts val="0"/>
              </a:spcAft>
              <a:buFont typeface="Arial" pitchFamily="34" charset="0"/>
              <a:buChar char="–"/>
              <a:defRPr/>
            </a:pPr>
            <a:r>
              <a:rPr lang="en-AU" sz="1600" i="1" dirty="0" smtClean="0"/>
              <a:t>Credibility </a:t>
            </a:r>
            <a:r>
              <a:rPr lang="en-AU" sz="1600" dirty="0" smtClean="0"/>
              <a:t>:</a:t>
            </a:r>
          </a:p>
          <a:p>
            <a:pPr lvl="2" fontAlgn="auto">
              <a:spcAft>
                <a:spcPts val="0"/>
              </a:spcAft>
              <a:buFont typeface="Arial" pitchFamily="34" charset="0"/>
              <a:buChar char="•"/>
              <a:defRPr/>
            </a:pPr>
            <a:r>
              <a:rPr lang="en-AU" sz="1600" dirty="0" smtClean="0"/>
              <a:t>source’s perceived expertise, objectivity, or trustworthiness</a:t>
            </a:r>
          </a:p>
          <a:p>
            <a:pPr lvl="1" fontAlgn="auto">
              <a:spcAft>
                <a:spcPts val="0"/>
              </a:spcAft>
              <a:buFont typeface="Arial" pitchFamily="34" charset="0"/>
              <a:buChar char="–"/>
              <a:defRPr/>
            </a:pPr>
            <a:r>
              <a:rPr lang="en-AU" sz="1600" i="1" dirty="0" smtClean="0"/>
              <a:t>Attractiveness:</a:t>
            </a:r>
          </a:p>
          <a:p>
            <a:pPr lvl="2" fontAlgn="auto">
              <a:spcAft>
                <a:spcPts val="0"/>
              </a:spcAft>
              <a:buFont typeface="Arial" pitchFamily="34" charset="0"/>
              <a:buChar char="•"/>
              <a:defRPr/>
            </a:pPr>
            <a:r>
              <a:rPr lang="en-AU" sz="1600" dirty="0" smtClean="0"/>
              <a:t>source’s perceived social value; celebrities, models, animals</a:t>
            </a:r>
          </a:p>
          <a:p>
            <a:pPr fontAlgn="auto">
              <a:spcAft>
                <a:spcPts val="0"/>
              </a:spcAft>
              <a:buFont typeface="Arial" pitchFamily="34" charset="0"/>
              <a:buChar char="•"/>
              <a:defRPr/>
            </a:pPr>
            <a:r>
              <a:rPr lang="en-AU" sz="1600" dirty="0" smtClean="0"/>
              <a:t>Celebrity sources</a:t>
            </a:r>
          </a:p>
          <a:p>
            <a:pPr lvl="2" fontAlgn="auto">
              <a:lnSpc>
                <a:spcPct val="90000"/>
              </a:lnSpc>
              <a:spcAft>
                <a:spcPts val="0"/>
              </a:spcAft>
              <a:buFontTx/>
              <a:buAutoNum type="arabicPeriod"/>
              <a:defRPr/>
            </a:pPr>
            <a:r>
              <a:rPr lang="en-US" sz="1600" dirty="0" smtClean="0"/>
              <a:t>Attract attention</a:t>
            </a:r>
          </a:p>
          <a:p>
            <a:pPr lvl="2" fontAlgn="auto">
              <a:lnSpc>
                <a:spcPct val="90000"/>
              </a:lnSpc>
              <a:spcAft>
                <a:spcPts val="0"/>
              </a:spcAft>
              <a:buFontTx/>
              <a:buAutoNum type="arabicPeriod"/>
              <a:defRPr/>
            </a:pPr>
            <a:r>
              <a:rPr lang="en-US" sz="1600" dirty="0" smtClean="0"/>
              <a:t>Maybe viewed as more credible</a:t>
            </a:r>
          </a:p>
          <a:p>
            <a:pPr lvl="2" fontAlgn="auto">
              <a:lnSpc>
                <a:spcPct val="90000"/>
              </a:lnSpc>
              <a:spcAft>
                <a:spcPts val="0"/>
              </a:spcAft>
              <a:buFontTx/>
              <a:buAutoNum type="arabicPeriod"/>
              <a:defRPr/>
            </a:pPr>
            <a:r>
              <a:rPr lang="en-US" sz="1600" dirty="0" smtClean="0"/>
              <a:t>Consumers may identify with or desire to emulate the celebrity</a:t>
            </a:r>
          </a:p>
          <a:p>
            <a:pPr lvl="2" fontAlgn="auto">
              <a:lnSpc>
                <a:spcPct val="90000"/>
              </a:lnSpc>
              <a:spcAft>
                <a:spcPts val="0"/>
              </a:spcAft>
              <a:buFontTx/>
              <a:buAutoNum type="arabicPeriod"/>
              <a:defRPr/>
            </a:pPr>
            <a:r>
              <a:rPr lang="en-US" sz="1600" dirty="0" smtClean="0"/>
              <a:t>Consumer may associate know characteristics of the celebrity with attributes of the product which coincide with their own needs or desires.</a:t>
            </a:r>
            <a:endParaRPr lang="en-AU" sz="1600" dirty="0" smtClean="0"/>
          </a:p>
          <a:p>
            <a:pPr fontAlgn="auto">
              <a:spcAft>
                <a:spcPts val="0"/>
              </a:spcAft>
              <a:buFont typeface="Arial" pitchFamily="34" charset="0"/>
              <a:buChar char="•"/>
              <a:defRPr/>
            </a:pPr>
            <a:r>
              <a:rPr lang="en-AU" sz="1600" dirty="0" smtClean="0"/>
              <a:t>‘What is Beautiful Is Good’:</a:t>
            </a:r>
          </a:p>
          <a:p>
            <a:pPr lvl="1" fontAlgn="auto">
              <a:spcAft>
                <a:spcPts val="0"/>
              </a:spcAft>
              <a:buFont typeface="Arial" pitchFamily="34" charset="0"/>
              <a:buChar char="–"/>
              <a:defRPr/>
            </a:pPr>
            <a:r>
              <a:rPr lang="en-AU" sz="1600" dirty="0" smtClean="0"/>
              <a:t>A physically attractive source tends to facilitate attitude change.</a:t>
            </a:r>
          </a:p>
          <a:p>
            <a:pPr fontAlgn="auto">
              <a:spcAft>
                <a:spcPts val="0"/>
              </a:spcAft>
              <a:buFont typeface="Arial" pitchFamily="34" charset="0"/>
              <a:buChar char="•"/>
              <a:defRPr/>
            </a:pPr>
            <a:r>
              <a:rPr lang="en-AU" sz="1600" i="1" dirty="0" smtClean="0"/>
              <a:t>Social adaptation perspective:</a:t>
            </a:r>
          </a:p>
          <a:p>
            <a:pPr lvl="1" fontAlgn="auto">
              <a:spcAft>
                <a:spcPts val="0"/>
              </a:spcAft>
              <a:buFont typeface="Arial" pitchFamily="34" charset="0"/>
              <a:buChar char="–"/>
              <a:defRPr/>
            </a:pPr>
            <a:r>
              <a:rPr lang="en-AU" sz="1600" dirty="0" smtClean="0"/>
              <a:t>Assumes that the perceiver will weight information seen to be instrumental in forming an attitude more heavily. Irrelevant information is filtered out to minimise cognitive effort.</a:t>
            </a:r>
          </a:p>
          <a:p>
            <a:pPr fontAlgn="auto">
              <a:spcAft>
                <a:spcPts val="0"/>
              </a:spcAft>
              <a:buFont typeface="Arial" pitchFamily="34" charset="0"/>
              <a:buChar char="•"/>
              <a:defRPr/>
            </a:pPr>
            <a:r>
              <a:rPr lang="en-AU" sz="1600" dirty="0" smtClean="0"/>
              <a:t>Emotional Attachment</a:t>
            </a:r>
          </a:p>
          <a:p>
            <a:pPr lvl="1" fontAlgn="auto">
              <a:spcAft>
                <a:spcPts val="0"/>
              </a:spcAft>
              <a:buFont typeface="Arial" pitchFamily="34" charset="0"/>
              <a:buChar char="–"/>
              <a:defRPr/>
            </a:pPr>
            <a:endParaRPr lang="en-AU" sz="1600" dirty="0" smtClean="0"/>
          </a:p>
        </p:txBody>
      </p:sp>
      <p:sp>
        <p:nvSpPr>
          <p:cNvPr id="64516" name="Slide Number Placeholder 4"/>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382429C0-F0A2-42CB-9F3A-A19A37EB350E}" type="slidenum">
              <a:rPr lang="en-AU">
                <a:solidFill>
                  <a:srgbClr val="E0CE4D"/>
                </a:solidFill>
              </a:rPr>
              <a:pPr algn="ctr"/>
              <a:t>39</a:t>
            </a:fld>
            <a:endParaRPr lang="en-AU">
              <a:solidFill>
                <a:srgbClr val="E0CE4D"/>
              </a:solidFill>
            </a:endParaRPr>
          </a:p>
        </p:txBody>
      </p:sp>
      <p:sp>
        <p:nvSpPr>
          <p:cNvPr id="64517" name="Rectangle 2"/>
          <p:cNvSpPr>
            <a:spLocks noChangeArrowheads="1"/>
          </p:cNvSpPr>
          <p:nvPr/>
        </p:nvSpPr>
        <p:spPr bwMode="auto">
          <a:xfrm>
            <a:off x="8229600" y="6096000"/>
            <a:ext cx="609600" cy="457200"/>
          </a:xfrm>
          <a:prstGeom prst="rect">
            <a:avLst/>
          </a:prstGeom>
          <a:noFill/>
          <a:ln w="9525">
            <a:noFill/>
            <a:miter lim="800000"/>
            <a:headEnd/>
            <a:tailEnd/>
          </a:ln>
        </p:spPr>
        <p:txBody>
          <a:bodyPr lIns="92075" tIns="46038" rIns="92075" bIns="46038" anchor="b"/>
          <a:lstStyle/>
          <a:p>
            <a:pPr algn="r">
              <a:spcBef>
                <a:spcPct val="50000"/>
              </a:spcBef>
            </a:pPr>
            <a:endParaRPr lang="en-US" sz="1800" b="1">
              <a:solidFill>
                <a:schemeClr val="bg1"/>
              </a:solidFill>
              <a:latin typeface="Arial"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dirty="0">
                <a:solidFill>
                  <a:schemeClr val="accent1">
                    <a:satMod val="150000"/>
                  </a:schemeClr>
                </a:solidFill>
                <a:effectLst>
                  <a:outerShdw blurRad="38100" dist="38100" dir="2700000" algn="tl">
                    <a:srgbClr val="C0C0C0"/>
                  </a:outerShdw>
                </a:effectLst>
              </a:rPr>
              <a:t>What are attitudes?</a:t>
            </a:r>
            <a:endParaRPr lang="en-US" dirty="0">
              <a:solidFill>
                <a:schemeClr val="accent1">
                  <a:satMod val="150000"/>
                </a:schemeClr>
              </a:solidFill>
              <a:effectLst>
                <a:outerShdw blurRad="38100" dist="38100" dir="2700000" algn="tl">
                  <a:srgbClr val="C0C0C0"/>
                </a:outerShdw>
              </a:effectLst>
            </a:endParaRPr>
          </a:p>
        </p:txBody>
      </p:sp>
      <p:sp>
        <p:nvSpPr>
          <p:cNvPr id="30723" name="Rectangle 3"/>
          <p:cNvSpPr>
            <a:spLocks noGrp="1" noChangeArrowheads="1"/>
          </p:cNvSpPr>
          <p:nvPr>
            <p:ph idx="1"/>
          </p:nvPr>
        </p:nvSpPr>
        <p:spPr>
          <a:xfrm>
            <a:off x="357188" y="1357313"/>
            <a:ext cx="8229600" cy="5429250"/>
          </a:xfrm>
        </p:spPr>
        <p:txBody>
          <a:bodyPr/>
          <a:lstStyle/>
          <a:p>
            <a:pPr>
              <a:lnSpc>
                <a:spcPct val="60000"/>
              </a:lnSpc>
            </a:pPr>
            <a:endParaRPr lang="en-US" sz="1600" smtClean="0"/>
          </a:p>
          <a:p>
            <a:r>
              <a:rPr lang="en-US" sz="1600" smtClean="0"/>
              <a:t>Attitudes have consistency</a:t>
            </a:r>
          </a:p>
          <a:p>
            <a:pPr lvl="1"/>
            <a:r>
              <a:rPr lang="en-AU" sz="1400" smtClean="0"/>
              <a:t>Attitudes are relatively consistent with the behaviour they reflect </a:t>
            </a:r>
          </a:p>
          <a:p>
            <a:pPr lvl="1"/>
            <a:r>
              <a:rPr lang="en-AU" sz="1400" smtClean="0"/>
              <a:t>e.g. if I believe smoking is unhealthy I may try to stop smoking</a:t>
            </a:r>
          </a:p>
          <a:p>
            <a:pPr lvl="1"/>
            <a:r>
              <a:rPr lang="en-AU" sz="1400" smtClean="0"/>
              <a:t>Consumers often do not behave consistently with their attitudes for several reasons:</a:t>
            </a:r>
          </a:p>
          <a:p>
            <a:pPr lvl="2" indent="-273050">
              <a:buFont typeface="Wingdings" pitchFamily="-109" charset="2"/>
              <a:buChar char=""/>
            </a:pPr>
            <a:r>
              <a:rPr lang="en-AU" sz="1100" smtClean="0"/>
              <a:t>Ability</a:t>
            </a:r>
          </a:p>
          <a:p>
            <a:pPr lvl="2" indent="-273050">
              <a:buFont typeface="Wingdings" pitchFamily="-109" charset="2"/>
              <a:buChar char=""/>
            </a:pPr>
            <a:r>
              <a:rPr lang="en-AU" sz="1100" smtClean="0"/>
              <a:t>Competing demands for resources</a:t>
            </a:r>
          </a:p>
          <a:p>
            <a:pPr lvl="2" indent="-273050">
              <a:buFont typeface="Wingdings" pitchFamily="-109" charset="2"/>
              <a:buChar char=""/>
            </a:pPr>
            <a:r>
              <a:rPr lang="en-AU" sz="1100" smtClean="0"/>
              <a:t>Social influence</a:t>
            </a:r>
          </a:p>
          <a:p>
            <a:pPr lvl="1"/>
            <a:endParaRPr lang="en-US" sz="1400" smtClean="0"/>
          </a:p>
          <a:p>
            <a:r>
              <a:rPr lang="en-US" sz="1600" smtClean="0"/>
              <a:t>Attitudes occur within a situation</a:t>
            </a:r>
          </a:p>
          <a:p>
            <a:pPr lvl="1"/>
            <a:r>
              <a:rPr lang="en-AU" sz="1400" smtClean="0"/>
              <a:t>Specific situations can cause consumers to behave in ways seemingly inconsistent with their attitudes </a:t>
            </a:r>
          </a:p>
          <a:p>
            <a:pPr lvl="1"/>
            <a:r>
              <a:rPr lang="en-AU" sz="1400" smtClean="0"/>
              <a:t>When measuring attitudes, must consider the situation in which the behaviour takes place or the relationship between attitudes and behaviour could be misinterpreted</a:t>
            </a:r>
          </a:p>
          <a:p>
            <a:pPr lvl="1"/>
            <a:r>
              <a:rPr lang="en-AU" sz="1400" smtClean="0"/>
              <a:t>E.g. what is my attitude towards station wagons now when I have no kids vs. when I do have kids?</a:t>
            </a:r>
          </a:p>
          <a:p>
            <a:pPr lvl="1"/>
            <a:r>
              <a:rPr lang="en-AU" sz="1400" smtClean="0"/>
              <a:t>E.g. attitude towards McDonalds is very negative, but when travelling on the road it is convenient. </a:t>
            </a:r>
          </a:p>
          <a:p>
            <a:pPr lvl="1"/>
            <a:endParaRPr lang="en-US" sz="1400" smtClean="0"/>
          </a:p>
          <a:p>
            <a:r>
              <a:rPr lang="en-US" sz="1600" smtClean="0"/>
              <a:t>Attitudes are transferable</a:t>
            </a:r>
          </a:p>
          <a:p>
            <a:pPr lvl="1"/>
            <a:r>
              <a:rPr lang="en-AU" sz="1400" smtClean="0"/>
              <a:t>Attitude transfer applies where an attitude toward one situation can be applied to another</a:t>
            </a:r>
          </a:p>
          <a:p>
            <a:pPr lvl="1"/>
            <a:r>
              <a:rPr lang="en-AU" sz="1400" smtClean="0"/>
              <a:t>One attitude can affect several purchase situations</a:t>
            </a:r>
          </a:p>
          <a:p>
            <a:pPr lvl="1"/>
            <a:r>
              <a:rPr lang="en-AU" sz="1400" smtClean="0"/>
              <a:t>E.g. Brand extensions</a:t>
            </a:r>
          </a:p>
          <a:p>
            <a:pPr>
              <a:lnSpc>
                <a:spcPct val="60000"/>
              </a:lnSpc>
            </a:pPr>
            <a:endParaRPr lang="en-US" sz="140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idx="1"/>
          </p:nvPr>
        </p:nvSpPr>
        <p:spPr/>
        <p:txBody>
          <a:bodyPr/>
          <a:lstStyle/>
          <a:p>
            <a:endParaRPr lang="en-US" smtClean="0"/>
          </a:p>
        </p:txBody>
      </p:sp>
      <p:pic>
        <p:nvPicPr>
          <p:cNvPr id="65539" name="Picture 4"/>
          <p:cNvPicPr>
            <a:picLocks noChangeAspect="1" noChangeArrowheads="1"/>
          </p:cNvPicPr>
          <p:nvPr/>
        </p:nvPicPr>
        <p:blipFill>
          <a:blip r:embed="rId3" cstate="print"/>
          <a:srcRect/>
          <a:stretch>
            <a:fillRect/>
          </a:stretch>
        </p:blipFill>
        <p:spPr bwMode="auto">
          <a:xfrm>
            <a:off x="-34925" y="476250"/>
            <a:ext cx="9359900" cy="6116638"/>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idx="1"/>
          </p:nvPr>
        </p:nvSpPr>
        <p:spPr/>
        <p:txBody>
          <a:bodyPr/>
          <a:lstStyle/>
          <a:p>
            <a:endParaRPr lang="en-US" smtClean="0"/>
          </a:p>
        </p:txBody>
      </p:sp>
      <p:pic>
        <p:nvPicPr>
          <p:cNvPr id="66563" name="Picture 4"/>
          <p:cNvPicPr>
            <a:picLocks noChangeAspect="1" noChangeArrowheads="1"/>
          </p:cNvPicPr>
          <p:nvPr/>
        </p:nvPicPr>
        <p:blipFill>
          <a:blip r:embed="rId3" cstate="print"/>
          <a:srcRect/>
          <a:stretch>
            <a:fillRect/>
          </a:stretch>
        </p:blipFill>
        <p:spPr bwMode="auto">
          <a:xfrm>
            <a:off x="0" y="388938"/>
            <a:ext cx="9231313" cy="5919787"/>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p:txBody>
          <a:bodyPr/>
          <a:lstStyle/>
          <a:p>
            <a:endParaRPr lang="en-US" smtClean="0"/>
          </a:p>
        </p:txBody>
      </p:sp>
      <p:pic>
        <p:nvPicPr>
          <p:cNvPr id="67587" name="Picture 5" descr="mylifemycard-02"/>
          <p:cNvPicPr>
            <a:picLocks noChangeAspect="1" noChangeArrowheads="1"/>
          </p:cNvPicPr>
          <p:nvPr/>
        </p:nvPicPr>
        <p:blipFill>
          <a:blip r:embed="rId3" cstate="print"/>
          <a:srcRect/>
          <a:stretch>
            <a:fillRect/>
          </a:stretch>
        </p:blipFill>
        <p:spPr bwMode="auto">
          <a:xfrm>
            <a:off x="276225" y="620713"/>
            <a:ext cx="8688388" cy="573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sz="4000" dirty="0">
                <a:solidFill>
                  <a:schemeClr val="accent1">
                    <a:satMod val="150000"/>
                  </a:schemeClr>
                </a:solidFill>
                <a:effectLst>
                  <a:outerShdw blurRad="38100" dist="38100" dir="2700000" algn="tl">
                    <a:srgbClr val="000000">
                      <a:alpha val="43137"/>
                    </a:srgbClr>
                  </a:outerShdw>
                </a:effectLst>
              </a:rPr>
              <a:t>Emotional Appeals</a:t>
            </a:r>
            <a:endParaRPr lang="en-US" sz="4000" dirty="0">
              <a:solidFill>
                <a:schemeClr val="accent1">
                  <a:satMod val="150000"/>
                </a:schemeClr>
              </a:solidFill>
              <a:effectLst>
                <a:outerShdw blurRad="38100" dist="38100" dir="2700000" algn="tl">
                  <a:srgbClr val="000000">
                    <a:alpha val="43137"/>
                  </a:srgbClr>
                </a:outerShdw>
              </a:effectLst>
            </a:endParaRPr>
          </a:p>
        </p:txBody>
      </p:sp>
      <p:sp>
        <p:nvSpPr>
          <p:cNvPr id="68611" name="Content Placeholder 4"/>
          <p:cNvSpPr>
            <a:spLocks noGrp="1"/>
          </p:cNvSpPr>
          <p:nvPr>
            <p:ph idx="1"/>
          </p:nvPr>
        </p:nvSpPr>
        <p:spPr>
          <a:xfrm>
            <a:off x="76200" y="1600200"/>
            <a:ext cx="8839200" cy="4876800"/>
          </a:xfrm>
        </p:spPr>
        <p:txBody>
          <a:bodyPr/>
          <a:lstStyle/>
          <a:p>
            <a:pPr lvl="1">
              <a:lnSpc>
                <a:spcPct val="90000"/>
              </a:lnSpc>
            </a:pPr>
            <a:r>
              <a:rPr lang="en-US" sz="2000" dirty="0" smtClean="0"/>
              <a:t>Message is constructed to elicit a response/feeling rather than provide information</a:t>
            </a:r>
          </a:p>
          <a:p>
            <a:pPr lvl="1">
              <a:lnSpc>
                <a:spcPct val="90000"/>
              </a:lnSpc>
            </a:pPr>
            <a:r>
              <a:rPr lang="en-AU" sz="2000" dirty="0" smtClean="0"/>
              <a:t>Use </a:t>
            </a:r>
            <a:r>
              <a:rPr lang="en-AU" sz="2000" i="1" dirty="0" smtClean="0"/>
              <a:t>affect</a:t>
            </a:r>
            <a:r>
              <a:rPr lang="en-AU" sz="2000" dirty="0" smtClean="0"/>
              <a:t> to induce </a:t>
            </a:r>
            <a:r>
              <a:rPr lang="en-AU" sz="2000" i="1" dirty="0" smtClean="0"/>
              <a:t>empathy</a:t>
            </a:r>
            <a:r>
              <a:rPr lang="en-AU" sz="2000" dirty="0" smtClean="0"/>
              <a:t> </a:t>
            </a:r>
          </a:p>
          <a:p>
            <a:pPr lvl="2">
              <a:lnSpc>
                <a:spcPct val="90000"/>
              </a:lnSpc>
            </a:pPr>
            <a:r>
              <a:rPr lang="en-AU" sz="1600" dirty="0" smtClean="0"/>
              <a:t>Cerebral Palsy </a:t>
            </a:r>
            <a:r>
              <a:rPr lang="en-AU" sz="1600" u="sng" dirty="0" smtClean="0">
                <a:hlinkClick r:id="rId3"/>
              </a:rPr>
              <a:t>http://www.youtube.com/watch?v=VBWsYoejU_Q</a:t>
            </a:r>
            <a:endParaRPr lang="en-AU" sz="1600" dirty="0" smtClean="0"/>
          </a:p>
          <a:p>
            <a:pPr lvl="1">
              <a:lnSpc>
                <a:spcPct val="90000"/>
              </a:lnSpc>
            </a:pPr>
            <a:r>
              <a:rPr lang="en-AU" sz="2000" dirty="0" smtClean="0"/>
              <a:t>may increase attraction to a product</a:t>
            </a:r>
          </a:p>
          <a:p>
            <a:pPr lvl="1">
              <a:lnSpc>
                <a:spcPct val="90000"/>
              </a:lnSpc>
            </a:pPr>
            <a:r>
              <a:rPr lang="en-AU" sz="2000" dirty="0" smtClean="0"/>
              <a:t>may backfire if consumers believe that people’s feelings are being exploited.</a:t>
            </a:r>
            <a:endParaRPr lang="en-US" sz="2000" dirty="0" smtClean="0"/>
          </a:p>
          <a:p>
            <a:pPr marL="1144588" lvl="2">
              <a:lnSpc>
                <a:spcPct val="90000"/>
              </a:lnSpc>
            </a:pPr>
            <a:r>
              <a:rPr lang="en-US" sz="2000" b="1" dirty="0" smtClean="0">
                <a:solidFill>
                  <a:schemeClr val="bg1"/>
                </a:solidFill>
                <a:latin typeface="Times New Roman" pitchFamily="-109" charset="0"/>
              </a:rPr>
              <a:t>Seatbelt</a:t>
            </a:r>
            <a:endParaRPr lang="en-AU" sz="2000" b="1" dirty="0" smtClean="0">
              <a:solidFill>
                <a:schemeClr val="bg1"/>
              </a:solidFill>
              <a:latin typeface="Times New Roman" pitchFamily="-109" charset="0"/>
            </a:endParaRPr>
          </a:p>
          <a:p>
            <a:pPr lvl="2">
              <a:lnSpc>
                <a:spcPct val="90000"/>
              </a:lnSpc>
            </a:pPr>
            <a:endParaRPr lang="en-US" sz="2000" dirty="0" smtClean="0"/>
          </a:p>
          <a:p>
            <a:pPr lvl="2">
              <a:lnSpc>
                <a:spcPct val="90000"/>
              </a:lnSpc>
            </a:pPr>
            <a:r>
              <a:rPr lang="en-US" sz="2000" dirty="0" smtClean="0"/>
              <a:t>United Colors of Benetton</a:t>
            </a:r>
          </a:p>
          <a:p>
            <a:pPr lvl="3"/>
            <a:r>
              <a:rPr lang="en-AU" dirty="0" smtClean="0"/>
              <a:t>promoting social awareness to real-life issues</a:t>
            </a:r>
            <a:endParaRPr lang="en-AU" dirty="0" smtClean="0">
              <a:solidFill>
                <a:srgbClr val="000000"/>
              </a:solidFill>
              <a:cs typeface="Times New Roman" pitchFamily="-109" charset="0"/>
            </a:endParaRPr>
          </a:p>
          <a:p>
            <a:pPr lvl="2">
              <a:lnSpc>
                <a:spcPct val="90000"/>
              </a:lnSpc>
            </a:pPr>
            <a:endParaRPr lang="en-US" sz="1800" dirty="0" smtClean="0"/>
          </a:p>
          <a:p>
            <a:pPr lvl="2">
              <a:lnSpc>
                <a:spcPct val="90000"/>
              </a:lnSpc>
            </a:pPr>
            <a:endParaRPr lang="en-US" sz="2000" dirty="0" smtClean="0"/>
          </a:p>
          <a:p>
            <a:endParaRPr lang="en-US"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7" descr="murder"/>
          <p:cNvPicPr>
            <a:picLocks noChangeAspect="1" noChangeArrowheads="1"/>
          </p:cNvPicPr>
          <p:nvPr/>
        </p:nvPicPr>
        <p:blipFill>
          <a:blip r:embed="rId3" cstate="print"/>
          <a:srcRect/>
          <a:stretch>
            <a:fillRect/>
          </a:stretch>
        </p:blipFill>
        <p:spPr bwMode="auto">
          <a:xfrm>
            <a:off x="266700" y="784225"/>
            <a:ext cx="8648700" cy="546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adrants.com/images/benetton_orange.jpg"/>
          <p:cNvPicPr>
            <a:picLocks noChangeAspect="1" noChangeArrowheads="1"/>
          </p:cNvPicPr>
          <p:nvPr/>
        </p:nvPicPr>
        <p:blipFill>
          <a:blip r:embed="rId3" cstate="print"/>
          <a:srcRect/>
          <a:stretch>
            <a:fillRect/>
          </a:stretch>
        </p:blipFill>
        <p:spPr bwMode="auto">
          <a:xfrm>
            <a:off x="0" y="0"/>
            <a:ext cx="5791109" cy="3857628"/>
          </a:xfrm>
          <a:prstGeom prst="rect">
            <a:avLst/>
          </a:prstGeom>
          <a:noFill/>
          <a:ln w="9525">
            <a:noFill/>
            <a:miter lim="800000"/>
            <a:headEnd/>
            <a:tailEnd/>
          </a:ln>
        </p:spPr>
      </p:pic>
      <p:pic>
        <p:nvPicPr>
          <p:cNvPr id="70659" name="Picture 2" descr="http://www.girodivite.it/giro/images/img2002/micrologos/micrologos86/benetton.jpg"/>
          <p:cNvPicPr>
            <a:picLocks noChangeAspect="1" noChangeArrowheads="1"/>
          </p:cNvPicPr>
          <p:nvPr/>
        </p:nvPicPr>
        <p:blipFill>
          <a:blip r:embed="rId4" cstate="print"/>
          <a:srcRect/>
          <a:stretch>
            <a:fillRect/>
          </a:stretch>
        </p:blipFill>
        <p:spPr bwMode="auto">
          <a:xfrm>
            <a:off x="3714743" y="2857496"/>
            <a:ext cx="5429257" cy="37522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6" descr="http://blog.gerek.org/images/David_Kirby_1992.jpg"/>
          <p:cNvPicPr>
            <a:picLocks noChangeAspect="1" noChangeArrowheads="1"/>
          </p:cNvPicPr>
          <p:nvPr/>
        </p:nvPicPr>
        <p:blipFill>
          <a:blip r:embed="rId3" cstate="print"/>
          <a:srcRect/>
          <a:stretch>
            <a:fillRect/>
          </a:stretch>
        </p:blipFill>
        <p:spPr bwMode="auto">
          <a:xfrm>
            <a:off x="557213" y="1285875"/>
            <a:ext cx="8301037" cy="529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xfrm>
            <a:off x="142844" y="155448"/>
            <a:ext cx="8229600" cy="1252728"/>
          </a:xfrm>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sz="3600" dirty="0" smtClean="0">
                <a:solidFill>
                  <a:schemeClr val="accent1">
                    <a:satMod val="150000"/>
                  </a:schemeClr>
                </a:solidFill>
                <a:effectLst>
                  <a:outerShdw blurRad="38100" dist="38100" dir="2700000" algn="tl">
                    <a:srgbClr val="C0C0C0"/>
                  </a:outerShdw>
                </a:effectLst>
              </a:rPr>
              <a:t>Other appeals  used to change attitudes</a:t>
            </a:r>
            <a:endParaRPr lang="en-AU" sz="3600" dirty="0">
              <a:solidFill>
                <a:schemeClr val="accent1">
                  <a:satMod val="150000"/>
                </a:schemeClr>
              </a:solidFill>
              <a:effectLst>
                <a:outerShdw blurRad="38100" dist="38100" dir="2700000" algn="tl">
                  <a:srgbClr val="C0C0C0"/>
                </a:outerShdw>
              </a:effectLst>
            </a:endParaRPr>
          </a:p>
        </p:txBody>
      </p:sp>
      <p:sp>
        <p:nvSpPr>
          <p:cNvPr id="151555" name="Rectangle 5"/>
          <p:cNvSpPr>
            <a:spLocks noGrp="1" noChangeArrowheads="1"/>
          </p:cNvSpPr>
          <p:nvPr>
            <p:ph idx="1"/>
          </p:nvPr>
        </p:nvSpPr>
        <p:spPr>
          <a:xfrm>
            <a:off x="214282" y="1622425"/>
            <a:ext cx="8286808" cy="4625975"/>
          </a:xfrm>
        </p:spPr>
        <p:txBody>
          <a:bodyPr rtlCol="0">
            <a:normAutofit/>
          </a:bodyPr>
          <a:lstStyle/>
          <a:p>
            <a:pPr fontAlgn="auto">
              <a:lnSpc>
                <a:spcPct val="90000"/>
              </a:lnSpc>
              <a:spcAft>
                <a:spcPts val="0"/>
              </a:spcAft>
              <a:buFont typeface="Arial" pitchFamily="34" charset="0"/>
              <a:buChar char="•"/>
              <a:defRPr/>
            </a:pPr>
            <a:r>
              <a:rPr lang="en-US" sz="1600" dirty="0" smtClean="0"/>
              <a:t>Appeal Characteristics</a:t>
            </a:r>
          </a:p>
          <a:p>
            <a:pPr lvl="1" fontAlgn="auto">
              <a:lnSpc>
                <a:spcPct val="90000"/>
              </a:lnSpc>
              <a:spcAft>
                <a:spcPts val="0"/>
              </a:spcAft>
              <a:buFont typeface="Arial" pitchFamily="34" charset="0"/>
              <a:buChar char="–"/>
              <a:defRPr/>
            </a:pPr>
            <a:r>
              <a:rPr lang="en-US" sz="1600" dirty="0" smtClean="0"/>
              <a:t>F</a:t>
            </a:r>
            <a:r>
              <a:rPr lang="en-AU" sz="1600" dirty="0" smtClean="0"/>
              <a:t>ear</a:t>
            </a:r>
            <a:r>
              <a:rPr lang="en-US" sz="1600" dirty="0" smtClean="0"/>
              <a:t> </a:t>
            </a:r>
          </a:p>
          <a:p>
            <a:pPr lvl="2" fontAlgn="auto">
              <a:lnSpc>
                <a:spcPct val="90000"/>
              </a:lnSpc>
              <a:spcAft>
                <a:spcPts val="0"/>
              </a:spcAft>
              <a:buFont typeface="Arial" pitchFamily="34" charset="0"/>
              <a:buChar char="•"/>
              <a:defRPr/>
            </a:pPr>
            <a:r>
              <a:rPr lang="en-US" sz="1600" dirty="0" smtClean="0"/>
              <a:t>unpleasant consequences if attitude and/or behaviour is not altered</a:t>
            </a:r>
          </a:p>
          <a:p>
            <a:pPr lvl="2">
              <a:lnSpc>
                <a:spcPct val="90000"/>
              </a:lnSpc>
            </a:pPr>
            <a:r>
              <a:rPr lang="en-US" sz="1600" dirty="0" smtClean="0"/>
              <a:t>Seatbelts  </a:t>
            </a:r>
            <a:r>
              <a:rPr lang="en-US" sz="1600" dirty="0" smtClean="0">
                <a:solidFill>
                  <a:schemeClr val="bg1"/>
                </a:solidFill>
                <a:latin typeface="Times New Roman" pitchFamily="-109" charset="0"/>
                <a:hlinkClick r:id="rId3"/>
              </a:rPr>
              <a:t>http</a:t>
            </a:r>
            <a:r>
              <a:rPr lang="en-US" sz="1600" dirty="0" smtClean="0">
                <a:solidFill>
                  <a:schemeClr val="bg1"/>
                </a:solidFill>
                <a:latin typeface="Times New Roman" pitchFamily="-109" charset="0"/>
                <a:hlinkClick r:id="rId3"/>
              </a:rPr>
              <a:t>://www.youtube.com/watch?v=4IlLX5h-oWQ&amp;feature=related</a:t>
            </a:r>
            <a:r>
              <a:rPr lang="en-US" sz="1600" dirty="0" smtClean="0">
                <a:solidFill>
                  <a:schemeClr val="bg1"/>
                </a:solidFill>
                <a:latin typeface="Times New Roman" pitchFamily="-109" charset="0"/>
              </a:rPr>
              <a:t> </a:t>
            </a:r>
          </a:p>
          <a:p>
            <a:pPr lvl="1" fontAlgn="auto">
              <a:lnSpc>
                <a:spcPct val="90000"/>
              </a:lnSpc>
              <a:spcAft>
                <a:spcPts val="0"/>
              </a:spcAft>
              <a:buFont typeface="Arial" pitchFamily="34" charset="0"/>
              <a:buChar char="–"/>
              <a:defRPr/>
            </a:pPr>
            <a:r>
              <a:rPr lang="en-US" sz="1600" dirty="0" smtClean="0"/>
              <a:t>H</a:t>
            </a:r>
            <a:r>
              <a:rPr lang="en-AU" sz="1600" dirty="0" smtClean="0"/>
              <a:t>umo</a:t>
            </a:r>
            <a:r>
              <a:rPr lang="en-US" sz="1600" dirty="0" smtClean="0"/>
              <a:t>u</a:t>
            </a:r>
            <a:r>
              <a:rPr lang="en-AU" sz="1600" dirty="0" smtClean="0"/>
              <a:t>r</a:t>
            </a:r>
            <a:r>
              <a:rPr lang="en-US" sz="1600" dirty="0" smtClean="0"/>
              <a:t> </a:t>
            </a:r>
          </a:p>
          <a:p>
            <a:pPr lvl="2" fontAlgn="auto">
              <a:spcAft>
                <a:spcPts val="0"/>
              </a:spcAft>
              <a:buFont typeface="Arial" pitchFamily="34" charset="0"/>
              <a:buChar char="•"/>
              <a:defRPr/>
            </a:pPr>
            <a:r>
              <a:rPr lang="en-US" sz="1600" dirty="0" smtClean="0"/>
              <a:t>Learn </a:t>
            </a:r>
            <a:r>
              <a:rPr lang="en-US" sz="1600" dirty="0" smtClean="0"/>
              <a:t>English </a:t>
            </a:r>
            <a:r>
              <a:rPr lang="en-US" sz="1600" dirty="0" smtClean="0">
                <a:hlinkClick r:id="rId4"/>
              </a:rPr>
              <a:t>http://www.youtube.com/watch?v=GT86iWiH2mI</a:t>
            </a:r>
            <a:endParaRPr lang="en-US" sz="1600" dirty="0" smtClean="0"/>
          </a:p>
          <a:p>
            <a:pPr lvl="1" fontAlgn="auto">
              <a:spcAft>
                <a:spcPts val="0"/>
              </a:spcAft>
              <a:buFont typeface="Arial" pitchFamily="34" charset="0"/>
              <a:buChar char="–"/>
              <a:defRPr/>
            </a:pPr>
            <a:endParaRPr lang="en-US" sz="1600" dirty="0" smtClean="0"/>
          </a:p>
          <a:p>
            <a:pPr lvl="1" fontAlgn="auto">
              <a:spcAft>
                <a:spcPts val="0"/>
              </a:spcAft>
              <a:buFont typeface="Arial" pitchFamily="34" charset="0"/>
              <a:buChar char="–"/>
              <a:defRPr/>
            </a:pPr>
            <a:r>
              <a:rPr lang="en-US" sz="1600" dirty="0" smtClean="0"/>
              <a:t>C</a:t>
            </a:r>
            <a:r>
              <a:rPr lang="en-AU" sz="1600" dirty="0" smtClean="0"/>
              <a:t>omparative advertisement</a:t>
            </a:r>
          </a:p>
          <a:p>
            <a:pPr lvl="2" fontAlgn="auto">
              <a:lnSpc>
                <a:spcPct val="90000"/>
              </a:lnSpc>
              <a:spcAft>
                <a:spcPts val="0"/>
              </a:spcAft>
              <a:buFont typeface="Arial" pitchFamily="34" charset="0"/>
              <a:buChar char="•"/>
              <a:defRPr/>
            </a:pPr>
            <a:r>
              <a:rPr lang="en-US" sz="1600" dirty="0" smtClean="0"/>
              <a:t>comparing attributes of focus brand to those of competitor</a:t>
            </a:r>
          </a:p>
          <a:p>
            <a:pPr lvl="2" fontAlgn="auto">
              <a:lnSpc>
                <a:spcPct val="90000"/>
              </a:lnSpc>
              <a:spcAft>
                <a:spcPts val="0"/>
              </a:spcAft>
              <a:buFont typeface="Arial" pitchFamily="34" charset="0"/>
              <a:buChar char="•"/>
              <a:defRPr/>
            </a:pPr>
            <a:r>
              <a:rPr lang="en-AU" sz="1600" dirty="0" smtClean="0"/>
              <a:t>Ability </a:t>
            </a:r>
            <a:r>
              <a:rPr lang="en-AU" sz="1600" dirty="0" smtClean="0">
                <a:hlinkClick r:id="rId5"/>
              </a:rPr>
              <a:t>http://www.youtube.com/embed/cJjRXzFqDRs</a:t>
            </a:r>
            <a:endParaRPr lang="en-AU" sz="1600" dirty="0" smtClean="0"/>
          </a:p>
          <a:p>
            <a:pPr lvl="2" fontAlgn="auto">
              <a:spcAft>
                <a:spcPts val="0"/>
              </a:spcAft>
              <a:buFont typeface="Arial" pitchFamily="34" charset="0"/>
              <a:buChar char="•"/>
              <a:defRPr/>
            </a:pPr>
            <a:r>
              <a:rPr lang="en-AU" sz="1600" dirty="0" smtClean="0"/>
              <a:t>using an implied comparison</a:t>
            </a:r>
          </a:p>
          <a:p>
            <a:pPr lvl="3" fontAlgn="auto">
              <a:spcAft>
                <a:spcPts val="0"/>
              </a:spcAft>
              <a:buFont typeface="Arial" pitchFamily="34" charset="0"/>
              <a:buChar char="–"/>
              <a:defRPr/>
            </a:pPr>
            <a:r>
              <a:rPr lang="en-AU" sz="1600" dirty="0" smtClean="0"/>
              <a:t>‘the burgers are better at Hungry Jack’s’</a:t>
            </a:r>
          </a:p>
          <a:p>
            <a:pPr lvl="2" fontAlgn="auto">
              <a:spcAft>
                <a:spcPts val="0"/>
              </a:spcAft>
              <a:buFont typeface="Arial" pitchFamily="34" charset="0"/>
              <a:buChar char="•"/>
              <a:defRPr/>
            </a:pPr>
            <a:r>
              <a:rPr lang="en-AU" sz="1600" dirty="0" smtClean="0"/>
              <a:t>This can be quite effective, although it may also give visibility and awareness to consumers of the competing brand </a:t>
            </a:r>
            <a:endParaRPr lang="en-US" sz="1600" dirty="0" smtClean="0"/>
          </a:p>
          <a:p>
            <a:pPr lvl="2" fontAlgn="auto">
              <a:lnSpc>
                <a:spcPct val="90000"/>
              </a:lnSpc>
              <a:spcAft>
                <a:spcPts val="0"/>
              </a:spcAft>
              <a:buFont typeface="Arial" pitchFamily="34" charset="0"/>
              <a:buChar char="•"/>
              <a:defRPr/>
            </a:pPr>
            <a:endParaRPr lang="en-AU" dirty="0" smtClean="0"/>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US" dirty="0" smtClean="0">
                <a:solidFill>
                  <a:schemeClr val="accent1">
                    <a:satMod val="150000"/>
                  </a:schemeClr>
                </a:solidFill>
                <a:effectLst>
                  <a:outerShdw blurRad="38100" dist="38100" dir="2700000" algn="tl">
                    <a:srgbClr val="000000">
                      <a:alpha val="43137"/>
                    </a:srgbClr>
                  </a:outerShdw>
                </a:effectLst>
              </a:rPr>
              <a:t>What’s important?</a:t>
            </a:r>
            <a:endParaRPr lang="en-US" dirty="0">
              <a:solidFill>
                <a:schemeClr val="accent1">
                  <a:satMod val="150000"/>
                </a:schemeClr>
              </a:solidFill>
              <a:effectLst>
                <a:outerShdw blurRad="38100" dist="38100" dir="2700000" algn="tl">
                  <a:srgbClr val="000000">
                    <a:alpha val="43137"/>
                  </a:srgbClr>
                </a:outerShdw>
              </a:effectLst>
            </a:endParaRPr>
          </a:p>
        </p:txBody>
      </p:sp>
      <p:sp>
        <p:nvSpPr>
          <p:cNvPr id="75779" name="Rectangle 3"/>
          <p:cNvSpPr>
            <a:spLocks noGrp="1" noChangeArrowheads="1"/>
          </p:cNvSpPr>
          <p:nvPr>
            <p:ph idx="1"/>
          </p:nvPr>
        </p:nvSpPr>
        <p:spPr/>
        <p:txBody>
          <a:bodyPr/>
          <a:lstStyle/>
          <a:p>
            <a:pPr>
              <a:lnSpc>
                <a:spcPct val="80000"/>
              </a:lnSpc>
            </a:pPr>
            <a:r>
              <a:rPr lang="en-US" sz="2800" dirty="0" smtClean="0"/>
              <a:t>Attitudes are </a:t>
            </a:r>
          </a:p>
          <a:p>
            <a:pPr lvl="1">
              <a:lnSpc>
                <a:spcPct val="80000"/>
              </a:lnSpc>
            </a:pPr>
            <a:r>
              <a:rPr lang="en-US" sz="2400" dirty="0" smtClean="0"/>
              <a:t>made up of what we think, feel and do</a:t>
            </a:r>
          </a:p>
          <a:p>
            <a:pPr lvl="1">
              <a:lnSpc>
                <a:spcPct val="80000"/>
              </a:lnSpc>
            </a:pPr>
            <a:r>
              <a:rPr lang="en-US" sz="2400" dirty="0" smtClean="0"/>
              <a:t>Learnt, depend on the situation, transferable, consistent</a:t>
            </a:r>
          </a:p>
          <a:p>
            <a:pPr>
              <a:lnSpc>
                <a:spcPct val="80000"/>
              </a:lnSpc>
            </a:pPr>
            <a:endParaRPr lang="en-US" sz="2800" dirty="0" smtClean="0"/>
          </a:p>
          <a:p>
            <a:pPr>
              <a:lnSpc>
                <a:spcPct val="80000"/>
              </a:lnSpc>
            </a:pPr>
            <a:r>
              <a:rPr lang="en-US" sz="2800" dirty="0" smtClean="0"/>
              <a:t>Strategies marketers can use to change the way consumers think, feel and do </a:t>
            </a:r>
          </a:p>
          <a:p>
            <a:pPr lvl="1" fontAlgn="auto">
              <a:lnSpc>
                <a:spcPct val="80000"/>
              </a:lnSpc>
              <a:spcAft>
                <a:spcPts val="0"/>
              </a:spcAft>
              <a:buFont typeface="Arial" pitchFamily="34" charset="0"/>
              <a:buChar char="–"/>
              <a:defRPr/>
            </a:pPr>
            <a:r>
              <a:rPr lang="en-US" sz="2000" dirty="0" smtClean="0"/>
              <a:t>identify salient attributes and key benefits to develop new products</a:t>
            </a:r>
          </a:p>
          <a:p>
            <a:pPr lvl="1" fontAlgn="auto">
              <a:lnSpc>
                <a:spcPct val="80000"/>
              </a:lnSpc>
              <a:spcAft>
                <a:spcPts val="0"/>
              </a:spcAft>
              <a:buFont typeface="Arial" pitchFamily="34" charset="0"/>
              <a:buChar char="–"/>
              <a:defRPr/>
            </a:pPr>
            <a:r>
              <a:rPr lang="en-US" sz="2000" dirty="0" smtClean="0"/>
              <a:t>measure attitudes and predict behavioral intentions</a:t>
            </a:r>
          </a:p>
          <a:p>
            <a:pPr lvl="1" fontAlgn="auto">
              <a:lnSpc>
                <a:spcPct val="80000"/>
              </a:lnSpc>
              <a:spcAft>
                <a:spcPts val="0"/>
              </a:spcAft>
              <a:buFont typeface="Arial" pitchFamily="34" charset="0"/>
              <a:buChar char="–"/>
              <a:defRPr/>
            </a:pPr>
            <a:r>
              <a:rPr lang="en-US" sz="2000" dirty="0" smtClean="0"/>
              <a:t>create promotional campaigns to influence consumer beliefs, attitudes, and behaviors.</a:t>
            </a:r>
          </a:p>
          <a:p>
            <a:pPr lvl="1" fontAlgn="auto">
              <a:lnSpc>
                <a:spcPct val="80000"/>
              </a:lnSpc>
              <a:spcAft>
                <a:spcPts val="0"/>
              </a:spcAft>
              <a:buFont typeface="Arial" pitchFamily="34" charset="0"/>
              <a:buChar char="–"/>
              <a:defRPr/>
            </a:pPr>
            <a:r>
              <a:rPr lang="en-US" sz="2000" dirty="0" smtClean="0"/>
              <a:t>employ benefit segmentation</a:t>
            </a:r>
            <a:endParaRPr lang="en-US" sz="2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49252" y="220663"/>
            <a:ext cx="8923342" cy="1208073"/>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eaLnBrk="1" hangingPunct="1">
              <a:spcBef>
                <a:spcPct val="20000"/>
              </a:spcBef>
              <a:buClr>
                <a:schemeClr val="tx2"/>
              </a:buClr>
              <a:buSzPct val="70000"/>
              <a:buFont typeface="Wingdings" pitchFamily="-109" charset="2"/>
              <a:buNone/>
              <a:defRPr/>
            </a:pPr>
            <a:r>
              <a:rPr lang="en-US" sz="2800" b="1">
                <a:solidFill>
                  <a:schemeClr val="accent1"/>
                </a:solidFill>
                <a:effectLst>
                  <a:outerShdw blurRad="38100" dist="38100" dir="2700000" algn="tl">
                    <a:srgbClr val="C0C0C0"/>
                  </a:outerShdw>
                </a:effectLst>
                <a:latin typeface="Arial" charset="0"/>
              </a:rPr>
              <a:t>Positive attitudes toward brands (i.e. the object) can help the success of brand extensions</a:t>
            </a:r>
          </a:p>
        </p:txBody>
      </p:sp>
      <p:pic>
        <p:nvPicPr>
          <p:cNvPr id="31749" name="Picture 7"/>
          <p:cNvPicPr>
            <a:picLocks noChangeAspect="1"/>
          </p:cNvPicPr>
          <p:nvPr/>
        </p:nvPicPr>
        <p:blipFill>
          <a:blip r:embed="rId3" cstate="print"/>
          <a:srcRect/>
          <a:stretch>
            <a:fillRect/>
          </a:stretch>
        </p:blipFill>
        <p:spPr bwMode="auto">
          <a:xfrm>
            <a:off x="0" y="1447800"/>
            <a:ext cx="9144000" cy="5410200"/>
          </a:xfrm>
          <a:prstGeom prst="rect">
            <a:avLst/>
          </a:prstGeom>
          <a:noFill/>
          <a:ln w="9525">
            <a:noFill/>
            <a:miter lim="800000"/>
            <a:headEnd/>
            <a:tailEnd/>
          </a:ln>
        </p:spPr>
      </p:pic>
      <p:pic>
        <p:nvPicPr>
          <p:cNvPr id="31750" name="Picture 8"/>
          <p:cNvPicPr>
            <a:picLocks noChangeAspect="1"/>
          </p:cNvPicPr>
          <p:nvPr/>
        </p:nvPicPr>
        <p:blipFill>
          <a:blip r:embed="rId4" cstate="print"/>
          <a:srcRect/>
          <a:stretch>
            <a:fillRect/>
          </a:stretch>
        </p:blipFill>
        <p:spPr bwMode="auto">
          <a:xfrm>
            <a:off x="152400" y="1600200"/>
            <a:ext cx="3798888" cy="2819400"/>
          </a:xfrm>
          <a:prstGeom prst="rect">
            <a:avLst/>
          </a:prstGeom>
          <a:noFill/>
          <a:ln w="9525">
            <a:noFill/>
            <a:miter lim="800000"/>
            <a:headEnd/>
            <a:tailEnd/>
          </a:ln>
        </p:spPr>
      </p:pic>
      <p:pic>
        <p:nvPicPr>
          <p:cNvPr id="10" name="Picture 7" descr="Virgin Active image"/>
          <p:cNvPicPr>
            <a:picLocks noChangeAspect="1" noChangeArrowheads="1"/>
          </p:cNvPicPr>
          <p:nvPr/>
        </p:nvPicPr>
        <p:blipFill>
          <a:blip r:embed="rId5" cstate="print"/>
          <a:srcRect/>
          <a:stretch>
            <a:fillRect/>
          </a:stretch>
        </p:blipFill>
        <p:spPr bwMode="auto">
          <a:xfrm>
            <a:off x="4038600" y="3200400"/>
            <a:ext cx="2590800" cy="1680936"/>
          </a:xfrm>
          <a:prstGeom prst="ellipse">
            <a:avLst/>
          </a:prstGeom>
          <a:ln>
            <a:noFill/>
          </a:ln>
          <a:effectLst>
            <a:softEdge rad="112500"/>
          </a:effectLst>
        </p:spPr>
      </p:pic>
      <p:pic>
        <p:nvPicPr>
          <p:cNvPr id="11" name="Picture 14" descr="virgin_galactic_logo"/>
          <p:cNvPicPr>
            <a:picLocks noChangeAspect="1" noChangeArrowheads="1"/>
          </p:cNvPicPr>
          <p:nvPr/>
        </p:nvPicPr>
        <p:blipFill>
          <a:blip r:embed="rId6" cstate="print"/>
          <a:srcRect/>
          <a:stretch>
            <a:fillRect/>
          </a:stretch>
        </p:blipFill>
        <p:spPr bwMode="auto">
          <a:xfrm>
            <a:off x="0" y="4800600"/>
            <a:ext cx="2673458" cy="1752600"/>
          </a:xfrm>
          <a:prstGeom prst="ellipse">
            <a:avLst/>
          </a:prstGeom>
          <a:ln>
            <a:noFill/>
          </a:ln>
          <a:effectLst>
            <a:softEdge rad="112500"/>
          </a:effectLst>
        </p:spPr>
      </p:pic>
      <p:pic>
        <p:nvPicPr>
          <p:cNvPr id="12" name="Picture 11"/>
          <p:cNvPicPr>
            <a:picLocks noChangeAspect="1"/>
          </p:cNvPicPr>
          <p:nvPr/>
        </p:nvPicPr>
        <p:blipFill>
          <a:blip r:embed="rId7" cstate="print"/>
          <a:stretch>
            <a:fillRect/>
          </a:stretch>
        </p:blipFill>
        <p:spPr>
          <a:xfrm>
            <a:off x="5943600" y="5575300"/>
            <a:ext cx="3124200" cy="1206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2"/>
          <p:cNvPicPr>
            <a:picLocks noChangeAspect="1"/>
          </p:cNvPicPr>
          <p:nvPr/>
        </p:nvPicPr>
        <p:blipFill>
          <a:blip r:embed="rId8" cstate="print"/>
          <a:stretch>
            <a:fillRect/>
          </a:stretch>
        </p:blipFill>
        <p:spPr>
          <a:xfrm>
            <a:off x="6934200" y="3505200"/>
            <a:ext cx="1866900" cy="1930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p:cNvPicPr>
            <a:picLocks noChangeAspect="1"/>
          </p:cNvPicPr>
          <p:nvPr/>
        </p:nvPicPr>
        <p:blipFill>
          <a:blip r:embed="rId9" cstate="print"/>
          <a:stretch>
            <a:fillRect/>
          </a:stretch>
        </p:blipFill>
        <p:spPr>
          <a:xfrm>
            <a:off x="2971800" y="5181600"/>
            <a:ext cx="2598374" cy="1250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Picture 16"/>
          <p:cNvPicPr>
            <a:picLocks noChangeAspect="1"/>
          </p:cNvPicPr>
          <p:nvPr/>
        </p:nvPicPr>
        <p:blipFill>
          <a:blip r:embed="rId10" cstate="print"/>
          <a:stretch>
            <a:fillRect/>
          </a:stretch>
        </p:blipFill>
        <p:spPr>
          <a:xfrm>
            <a:off x="6215743" y="1676400"/>
            <a:ext cx="2775857" cy="152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Picture 17"/>
          <p:cNvPicPr>
            <a:picLocks noChangeAspect="1"/>
          </p:cNvPicPr>
          <p:nvPr/>
        </p:nvPicPr>
        <p:blipFill>
          <a:blip r:embed="rId11" cstate="print"/>
          <a:stretch>
            <a:fillRect/>
          </a:stretch>
        </p:blipFill>
        <p:spPr>
          <a:xfrm>
            <a:off x="4234774" y="1828800"/>
            <a:ext cx="1658026" cy="1123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3000" accel="50000" decel="50000" fill="hold" nodeType="withEffect">
                                  <p:stCondLst>
                                    <p:cond delay="0"/>
                                  </p:stCondLst>
                                  <p:childTnLst>
                                    <p:animRot by="21600000">
                                      <p:cBhvr>
                                        <p:cTn id="6" dur="1000" fill="hold"/>
                                        <p:tgtEl>
                                          <p:spTgt spid="10"/>
                                        </p:tgtEl>
                                        <p:attrNameLst>
                                          <p:attrName>r</p:attrName>
                                        </p:attrNameLst>
                                      </p:cBhvr>
                                    </p:animRot>
                                  </p:childTnLst>
                                </p:cTn>
                              </p:par>
                              <p:par>
                                <p:cTn id="7" presetID="8" presetClass="emph" presetSubtype="0" accel="50000" decel="50000" fill="hold" nodeType="withEffect">
                                  <p:stCondLst>
                                    <p:cond delay="0"/>
                                  </p:stCondLst>
                                  <p:childTnLst>
                                    <p:animRot by="21600000">
                                      <p:cBhvr>
                                        <p:cTn id="8"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a:solidFill>
                  <a:schemeClr val="accent1">
                    <a:satMod val="150000"/>
                  </a:schemeClr>
                </a:solidFill>
              </a:rPr>
              <a:t>What is an attitude object?</a:t>
            </a:r>
            <a:endParaRPr lang="en-US">
              <a:solidFill>
                <a:schemeClr val="accent1">
                  <a:satMod val="150000"/>
                </a:schemeClr>
              </a:solidFill>
            </a:endParaRPr>
          </a:p>
        </p:txBody>
      </p:sp>
      <p:sp>
        <p:nvSpPr>
          <p:cNvPr id="32771" name="Rectangle 3"/>
          <p:cNvSpPr>
            <a:spLocks noGrp="1" noChangeArrowheads="1"/>
          </p:cNvSpPr>
          <p:nvPr>
            <p:ph idx="1"/>
          </p:nvPr>
        </p:nvSpPr>
        <p:spPr/>
        <p:txBody>
          <a:bodyPr/>
          <a:lstStyle/>
          <a:p>
            <a:pPr>
              <a:lnSpc>
                <a:spcPct val="80000"/>
              </a:lnSpc>
            </a:pPr>
            <a:r>
              <a:rPr lang="en-AU" sz="2000" smtClean="0"/>
              <a:t>Anything toward which one has an attitude is called an </a:t>
            </a:r>
            <a:r>
              <a:rPr lang="en-AU" sz="2000" i="1" smtClean="0"/>
              <a:t>object </a:t>
            </a:r>
            <a:r>
              <a:rPr lang="en-AU" sz="2000" smtClean="0"/>
              <a:t>(</a:t>
            </a:r>
            <a:r>
              <a:rPr lang="en-AU" sz="2000" i="1" smtClean="0"/>
              <a:t>Ao</a:t>
            </a:r>
            <a:r>
              <a:rPr lang="en-AU" sz="2000" smtClean="0"/>
              <a:t>).</a:t>
            </a:r>
          </a:p>
          <a:p>
            <a:pPr lvl="1">
              <a:lnSpc>
                <a:spcPct val="80000"/>
              </a:lnSpc>
            </a:pPr>
            <a:r>
              <a:rPr lang="en-AU" sz="2000" smtClean="0"/>
              <a:t>Object refers to such things as: </a:t>
            </a:r>
          </a:p>
          <a:p>
            <a:pPr lvl="2">
              <a:lnSpc>
                <a:spcPct val="80000"/>
              </a:lnSpc>
            </a:pPr>
            <a:r>
              <a:rPr lang="en-AU" sz="1800" smtClean="0"/>
              <a:t>product (e.g. iPod)</a:t>
            </a:r>
          </a:p>
          <a:p>
            <a:pPr lvl="2">
              <a:lnSpc>
                <a:spcPct val="80000"/>
              </a:lnSpc>
            </a:pPr>
            <a:r>
              <a:rPr lang="en-AU" sz="1800" smtClean="0"/>
              <a:t>product category (e.g. fashion clothing)</a:t>
            </a:r>
          </a:p>
          <a:p>
            <a:pPr lvl="2">
              <a:lnSpc>
                <a:spcPct val="80000"/>
              </a:lnSpc>
            </a:pPr>
            <a:r>
              <a:rPr lang="en-AU" sz="1800" smtClean="0"/>
              <a:t>brand (e.g. Coca-Cola)</a:t>
            </a:r>
          </a:p>
          <a:p>
            <a:pPr lvl="2">
              <a:lnSpc>
                <a:spcPct val="80000"/>
              </a:lnSpc>
            </a:pPr>
            <a:r>
              <a:rPr lang="en-AU" sz="1800" smtClean="0"/>
              <a:t>service (e.g. Qantas), </a:t>
            </a:r>
          </a:p>
          <a:p>
            <a:pPr lvl="2">
              <a:lnSpc>
                <a:spcPct val="80000"/>
              </a:lnSpc>
            </a:pPr>
            <a:r>
              <a:rPr lang="en-AU" sz="1800" smtClean="0"/>
              <a:t>possession (e.g. cars)</a:t>
            </a:r>
          </a:p>
          <a:p>
            <a:pPr lvl="2">
              <a:lnSpc>
                <a:spcPct val="80000"/>
              </a:lnSpc>
            </a:pPr>
            <a:r>
              <a:rPr lang="en-AU" sz="1800" smtClean="0"/>
              <a:t>product use (e.g. smoking)</a:t>
            </a:r>
          </a:p>
          <a:p>
            <a:pPr lvl="2">
              <a:lnSpc>
                <a:spcPct val="80000"/>
              </a:lnSpc>
            </a:pPr>
            <a:r>
              <a:rPr lang="en-AU" sz="1800" smtClean="0"/>
              <a:t>Advertisement</a:t>
            </a:r>
          </a:p>
          <a:p>
            <a:pPr lvl="2">
              <a:lnSpc>
                <a:spcPct val="80000"/>
              </a:lnSpc>
            </a:pPr>
            <a:r>
              <a:rPr lang="en-AU" sz="1800" smtClean="0"/>
              <a:t>Price</a:t>
            </a:r>
          </a:p>
          <a:p>
            <a:pPr lvl="2">
              <a:lnSpc>
                <a:spcPct val="80000"/>
              </a:lnSpc>
            </a:pPr>
            <a:r>
              <a:rPr lang="en-AU" sz="1800" smtClean="0"/>
              <a:t>retailer (e.g. David Jones) </a:t>
            </a:r>
          </a:p>
          <a:p>
            <a:pPr lvl="2">
              <a:lnSpc>
                <a:spcPct val="80000"/>
              </a:lnSpc>
            </a:pPr>
            <a:r>
              <a:rPr lang="en-AU" sz="1800" smtClean="0"/>
              <a:t>person (e.g. John Howard) </a:t>
            </a:r>
          </a:p>
          <a:p>
            <a:pPr lvl="2">
              <a:lnSpc>
                <a:spcPct val="80000"/>
              </a:lnSpc>
            </a:pPr>
            <a:r>
              <a:rPr lang="en-AU" sz="1800" smtClean="0"/>
              <a:t>an issue (e.g. drink driving) </a:t>
            </a:r>
          </a:p>
          <a:p>
            <a:pPr>
              <a:lnSpc>
                <a:spcPct val="80000"/>
              </a:lnSpc>
            </a:pPr>
            <a:endParaRPr lang="en-US" sz="18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a:solidFill>
                  <a:schemeClr val="accent1">
                    <a:satMod val="150000"/>
                  </a:schemeClr>
                </a:solidFill>
              </a:rPr>
              <a:t>Structural Models of Attitudes</a:t>
            </a:r>
          </a:p>
        </p:txBody>
      </p:sp>
      <p:sp>
        <p:nvSpPr>
          <p:cNvPr id="33795" name="Rectangle 3"/>
          <p:cNvSpPr>
            <a:spLocks noGrp="1" noChangeArrowheads="1"/>
          </p:cNvSpPr>
          <p:nvPr>
            <p:ph idx="1"/>
          </p:nvPr>
        </p:nvSpPr>
        <p:spPr>
          <a:xfrm>
            <a:off x="304800" y="1785938"/>
            <a:ext cx="8410575" cy="4614862"/>
          </a:xfrm>
        </p:spPr>
        <p:txBody>
          <a:bodyPr/>
          <a:lstStyle/>
          <a:p>
            <a:pPr marL="825500" indent="-381000">
              <a:lnSpc>
                <a:spcPct val="80000"/>
              </a:lnSpc>
            </a:pPr>
            <a:r>
              <a:rPr lang="en-AU" sz="3700" dirty="0" smtClean="0"/>
              <a:t>Tricomponent Attitude Model</a:t>
            </a:r>
          </a:p>
          <a:p>
            <a:pPr marL="825500" indent="-381000">
              <a:lnSpc>
                <a:spcPct val="80000"/>
              </a:lnSpc>
              <a:buFont typeface="Wingdings" pitchFamily="-109" charset="2"/>
              <a:buChar char=""/>
            </a:pPr>
            <a:endParaRPr lang="en-AU" sz="3700" dirty="0" smtClean="0"/>
          </a:p>
          <a:p>
            <a:pPr marL="825500" indent="-381000">
              <a:lnSpc>
                <a:spcPct val="80000"/>
              </a:lnSpc>
            </a:pPr>
            <a:r>
              <a:rPr lang="en-AU" sz="3700" dirty="0" smtClean="0"/>
              <a:t>Multi-Attribute Attitude Model</a:t>
            </a:r>
          </a:p>
          <a:p>
            <a:pPr marL="825500" indent="-381000">
              <a:lnSpc>
                <a:spcPct val="80000"/>
              </a:lnSpc>
              <a:buFont typeface="Wingdings" pitchFamily="-109" charset="2"/>
              <a:buChar char=""/>
            </a:pPr>
            <a:endParaRPr lang="en-AU" sz="3700" dirty="0" smtClean="0"/>
          </a:p>
          <a:p>
            <a:pPr marL="825500" indent="-381000">
              <a:lnSpc>
                <a:spcPct val="80000"/>
              </a:lnSpc>
            </a:pPr>
            <a:r>
              <a:rPr lang="en-AU" sz="3700" dirty="0" smtClean="0"/>
              <a:t>Attitude towards the Ad</a:t>
            </a:r>
          </a:p>
          <a:p>
            <a:pPr marL="825500" indent="-381000">
              <a:lnSpc>
                <a:spcPct val="80000"/>
              </a:lnSpc>
              <a:buFont typeface="Wingdings" pitchFamily="-109" charset="2"/>
              <a:buChar char=""/>
            </a:pPr>
            <a:endParaRPr lang="en-AU" sz="3700" dirty="0" smtClean="0"/>
          </a:p>
          <a:p>
            <a:pPr marL="825500" indent="-381000">
              <a:lnSpc>
                <a:spcPct val="80000"/>
              </a:lnSpc>
            </a:pPr>
            <a:r>
              <a:rPr lang="en-AU" sz="3700" dirty="0" smtClean="0"/>
              <a:t>Theory of Reasoned Action </a:t>
            </a:r>
          </a:p>
          <a:p>
            <a:pPr marL="825500" indent="-381000">
              <a:lnSpc>
                <a:spcPct val="80000"/>
              </a:lnSpc>
              <a:buNone/>
            </a:pPr>
            <a:endParaRPr lang="en-AU" sz="3000" dirty="0" smtClean="0"/>
          </a:p>
          <a:p>
            <a:pPr marL="825500" indent="-381000">
              <a:lnSpc>
                <a:spcPct val="80000"/>
              </a:lnSpc>
              <a:buFont typeface="Wingdings" pitchFamily="-109" charset="2"/>
              <a:buNone/>
            </a:pPr>
            <a:endParaRPr lang="en-AU" sz="3000" b="1" dirty="0" smtClean="0"/>
          </a:p>
          <a:p>
            <a:pPr marL="825500" indent="-381000">
              <a:lnSpc>
                <a:spcPct val="80000"/>
              </a:lnSpc>
              <a:buFont typeface="Wingdings" pitchFamily="-109" charset="2"/>
              <a:buAutoNum type="arabicPeriod"/>
            </a:pPr>
            <a:endParaRPr lang="en-AU" sz="3000"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threePt" dir="t">
                <a:rot lat="0" lon="0" rev="4800000"/>
              </a:lightRig>
            </a:scene3d>
            <a:sp3d prstMaterial="matte">
              <a:bevelT w="50800" h="10160"/>
            </a:sp3d>
          </a:bodyPr>
          <a:lstStyle/>
          <a:p>
            <a:pPr fontAlgn="auto">
              <a:spcAft>
                <a:spcPts val="0"/>
              </a:spcAft>
              <a:defRPr/>
            </a:pPr>
            <a:r>
              <a:rPr lang="en-AU" dirty="0" smtClean="0">
                <a:solidFill>
                  <a:schemeClr val="accent1">
                    <a:satMod val="150000"/>
                  </a:schemeClr>
                </a:solidFill>
                <a:effectLst>
                  <a:outerShdw blurRad="38100" dist="38100" dir="2700000" algn="tl">
                    <a:srgbClr val="C0C0C0"/>
                  </a:outerShdw>
                </a:effectLst>
              </a:rPr>
              <a:t>Structure of attitudes</a:t>
            </a:r>
            <a:endParaRPr lang="en-AU" dirty="0"/>
          </a:p>
        </p:txBody>
      </p:sp>
      <p:sp>
        <p:nvSpPr>
          <p:cNvPr id="34819" name="Content Placeholder 2"/>
          <p:cNvSpPr>
            <a:spLocks noGrp="1"/>
          </p:cNvSpPr>
          <p:nvPr>
            <p:ph idx="1"/>
          </p:nvPr>
        </p:nvSpPr>
        <p:spPr/>
        <p:txBody>
          <a:bodyPr/>
          <a:lstStyle/>
          <a:p>
            <a:r>
              <a:rPr lang="en-AU" dirty="0" smtClean="0"/>
              <a:t>Tricomponent Model of Attitudes</a:t>
            </a:r>
          </a:p>
          <a:p>
            <a:pPr lvl="1"/>
            <a:r>
              <a:rPr lang="en-AU" i="1" dirty="0" smtClean="0"/>
              <a:t>Cognition</a:t>
            </a:r>
            <a:endParaRPr lang="en-AU" dirty="0" smtClean="0"/>
          </a:p>
          <a:p>
            <a:pPr lvl="2"/>
            <a:r>
              <a:rPr lang="en-AU" dirty="0" smtClean="0"/>
              <a:t>the </a:t>
            </a:r>
            <a:r>
              <a:rPr lang="en-AU" b="1" dirty="0" smtClean="0"/>
              <a:t>beliefs</a:t>
            </a:r>
            <a:r>
              <a:rPr lang="en-AU" dirty="0" smtClean="0"/>
              <a:t> a consumer holds about an attitude object</a:t>
            </a:r>
          </a:p>
          <a:p>
            <a:pPr lvl="1"/>
            <a:r>
              <a:rPr lang="en-AU" i="1" dirty="0" smtClean="0"/>
              <a:t>Affect</a:t>
            </a:r>
            <a:endParaRPr lang="en-AU" dirty="0" smtClean="0"/>
          </a:p>
          <a:p>
            <a:pPr lvl="2"/>
            <a:r>
              <a:rPr lang="en-AU" dirty="0" smtClean="0"/>
              <a:t>the way a consumer </a:t>
            </a:r>
            <a:r>
              <a:rPr lang="en-AU" b="1" dirty="0" smtClean="0"/>
              <a:t>feels</a:t>
            </a:r>
            <a:r>
              <a:rPr lang="en-AU" dirty="0" smtClean="0"/>
              <a:t> about an attitude object</a:t>
            </a:r>
          </a:p>
          <a:p>
            <a:pPr lvl="1"/>
            <a:r>
              <a:rPr lang="en-AU" i="1" dirty="0" smtClean="0"/>
              <a:t>Conative</a:t>
            </a:r>
            <a:endParaRPr lang="en-AU" dirty="0" smtClean="0"/>
          </a:p>
          <a:p>
            <a:pPr lvl="2"/>
            <a:r>
              <a:rPr lang="en-AU" dirty="0" smtClean="0"/>
              <a:t>the way people </a:t>
            </a:r>
            <a:r>
              <a:rPr lang="en-AU" b="1" dirty="0" smtClean="0"/>
              <a:t>behave</a:t>
            </a:r>
            <a:r>
              <a:rPr lang="en-AU" dirty="0" smtClean="0"/>
              <a:t> with regard to the attitude</a:t>
            </a:r>
            <a:endParaRPr lang="en-AU" b="1" dirty="0" smtClean="0"/>
          </a:p>
          <a:p>
            <a:endParaRPr lang="en-AU"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title"/>
          </p:nvPr>
        </p:nvSpPr>
        <p:spPr/>
        <p:txBody>
          <a:bodyPr lIns="92075" tIns="46038" rIns="92075" bIns="46038" rtlCol="0">
            <a:noAutofit/>
            <a:scene3d>
              <a:camera prst="orthographicFront"/>
              <a:lightRig rig="threePt" dir="t">
                <a:rot lat="0" lon="0" rev="4800000"/>
              </a:lightRig>
            </a:scene3d>
            <a:sp3d prstMaterial="matte">
              <a:bevelT w="50800" h="10160"/>
            </a:sp3d>
          </a:bodyPr>
          <a:lstStyle/>
          <a:p>
            <a:pPr fontAlgn="auto">
              <a:spcAft>
                <a:spcPts val="0"/>
              </a:spcAft>
              <a:defRPr/>
            </a:pPr>
            <a:r>
              <a:rPr lang="en-AU" sz="3200">
                <a:solidFill>
                  <a:schemeClr val="accent1">
                    <a:satMod val="150000"/>
                  </a:schemeClr>
                </a:solidFill>
                <a:effectLst>
                  <a:outerShdw blurRad="38100" dist="38100" dir="2700000" algn="tl">
                    <a:srgbClr val="C0C0C0"/>
                  </a:outerShdw>
                </a:effectLst>
              </a:rPr>
              <a:t>Attitude components and manifestations</a:t>
            </a:r>
          </a:p>
        </p:txBody>
      </p:sp>
      <p:sp>
        <p:nvSpPr>
          <p:cNvPr id="35844"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algn="ctr"/>
            <a:fld id="{7D8BAE7A-3A66-4AE0-AFF8-096845236E00}" type="slidenum">
              <a:rPr lang="en-AU">
                <a:solidFill>
                  <a:srgbClr val="9A9A9A"/>
                </a:solidFill>
              </a:rPr>
              <a:pPr algn="ctr"/>
              <a:t>9</a:t>
            </a:fld>
            <a:endParaRPr lang="en-AU">
              <a:solidFill>
                <a:srgbClr val="9A9A9A"/>
              </a:solidFill>
            </a:endParaRPr>
          </a:p>
        </p:txBody>
      </p:sp>
      <p:sp>
        <p:nvSpPr>
          <p:cNvPr id="35845" name="Rectangle 2"/>
          <p:cNvSpPr>
            <a:spLocks noChangeArrowheads="1"/>
          </p:cNvSpPr>
          <p:nvPr/>
        </p:nvSpPr>
        <p:spPr bwMode="auto">
          <a:xfrm>
            <a:off x="8229600" y="6096000"/>
            <a:ext cx="406400" cy="457200"/>
          </a:xfrm>
          <a:prstGeom prst="rect">
            <a:avLst/>
          </a:prstGeom>
          <a:noFill/>
          <a:ln w="9525">
            <a:noFill/>
            <a:miter lim="800000"/>
            <a:headEnd/>
            <a:tailEnd/>
          </a:ln>
        </p:spPr>
        <p:txBody>
          <a:bodyPr lIns="92075" tIns="46038" rIns="92075" bIns="46038" anchor="b"/>
          <a:lstStyle/>
          <a:p>
            <a:pPr algn="r">
              <a:spcBef>
                <a:spcPct val="50000"/>
              </a:spcBef>
            </a:pPr>
            <a:endParaRPr lang="en-US" sz="1800" b="1">
              <a:solidFill>
                <a:schemeClr val="bg1"/>
              </a:solidFill>
              <a:latin typeface="Arial" charset="0"/>
            </a:endParaRPr>
          </a:p>
        </p:txBody>
      </p:sp>
      <p:pic>
        <p:nvPicPr>
          <p:cNvPr id="35846" name="Picture 13" descr="11"/>
          <p:cNvPicPr>
            <a:picLocks noChangeAspect="1" noChangeArrowheads="1"/>
          </p:cNvPicPr>
          <p:nvPr/>
        </p:nvPicPr>
        <p:blipFill>
          <a:blip r:embed="rId3" cstate="print"/>
          <a:srcRect/>
          <a:stretch>
            <a:fillRect/>
          </a:stretch>
        </p:blipFill>
        <p:spPr bwMode="auto">
          <a:xfrm>
            <a:off x="714348" y="1214422"/>
            <a:ext cx="7983988" cy="516732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plate">
  <a:themeElements>
    <a:clrScheme name="Template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emplate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Template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Template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plate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Template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Template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Template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1490554799</TotalTime>
  <Words>5563</Words>
  <Application>Microsoft Office PowerPoint</Application>
  <PresentationFormat>On-screen Show (4:3)</PresentationFormat>
  <Paragraphs>775</Paragraphs>
  <Slides>48</Slides>
  <Notes>45</Notes>
  <HiddenSlides>0</HiddenSlides>
  <MMClips>0</MMClips>
  <ScaleCrop>false</ScaleCrop>
  <HeadingPairs>
    <vt:vector size="4" baseType="variant">
      <vt:variant>
        <vt:lpstr>Theme</vt:lpstr>
      </vt:variant>
      <vt:variant>
        <vt:i4>3</vt:i4>
      </vt:variant>
      <vt:variant>
        <vt:lpstr>Slide Titles</vt:lpstr>
      </vt:variant>
      <vt:variant>
        <vt:i4>48</vt:i4>
      </vt:variant>
    </vt:vector>
  </HeadingPairs>
  <TitlesOfParts>
    <vt:vector size="51" baseType="lpstr">
      <vt:lpstr>Custom Design</vt:lpstr>
      <vt:lpstr>Template</vt:lpstr>
      <vt:lpstr>Office Theme</vt:lpstr>
      <vt:lpstr>Consumer Behaviour</vt:lpstr>
      <vt:lpstr>Lectures objectives</vt:lpstr>
      <vt:lpstr>What are attitudes?</vt:lpstr>
      <vt:lpstr>What are attitudes?</vt:lpstr>
      <vt:lpstr>Slide 5</vt:lpstr>
      <vt:lpstr>What is an attitude object?</vt:lpstr>
      <vt:lpstr>Structural Models of Attitudes</vt:lpstr>
      <vt:lpstr>Structure of attitudes</vt:lpstr>
      <vt:lpstr>Attitude components and manifestations</vt:lpstr>
      <vt:lpstr>Cognitive component</vt:lpstr>
      <vt:lpstr>Affective component</vt:lpstr>
      <vt:lpstr>Behavioural component</vt:lpstr>
      <vt:lpstr>Component consistency </vt:lpstr>
      <vt:lpstr>Component consistency</vt:lpstr>
      <vt:lpstr>Measurement of attitude components</vt:lpstr>
      <vt:lpstr>Cognitive:            Belief system for two methods of Broadband Internet Access</vt:lpstr>
      <vt:lpstr>Cognitive:                       A Consumer’s Belief System for Two Brands of Pocket Digital Organisers</vt:lpstr>
      <vt:lpstr>Affective:               Evaluative scale used to gauge travellers’ attitudes towards Virgin airlines</vt:lpstr>
      <vt:lpstr>Affective:            Measuring consumer ‘feelings’ and emotions about Virgin airlines flight</vt:lpstr>
      <vt:lpstr>Affective:  Attitudes towards the Website</vt:lpstr>
      <vt:lpstr>Conative:  Two Examples of Intention-to-Buy Scales </vt:lpstr>
      <vt:lpstr>Multi-attribute Model </vt:lpstr>
      <vt:lpstr>Multi-attribute Model </vt:lpstr>
      <vt:lpstr>Attitude toward the Ad</vt:lpstr>
      <vt:lpstr>Attitude toward the Ad</vt:lpstr>
      <vt:lpstr>Diesel: Global Warming Ready</vt:lpstr>
      <vt:lpstr>Slide 27</vt:lpstr>
      <vt:lpstr>Slide 28</vt:lpstr>
      <vt:lpstr>Slide 29</vt:lpstr>
      <vt:lpstr>Slide 30</vt:lpstr>
      <vt:lpstr>Slide 31</vt:lpstr>
      <vt:lpstr>Attitude towards the Ads</vt:lpstr>
      <vt:lpstr>Attitude change strategies</vt:lpstr>
      <vt:lpstr>Changing the cognitive component </vt:lpstr>
      <vt:lpstr>An ad aimed  at changing  a belief</vt:lpstr>
      <vt:lpstr>Adding a new belief</vt:lpstr>
      <vt:lpstr>Elaboration Likelihood Model 2 routes to persuasion</vt:lpstr>
      <vt:lpstr>Slide 38</vt:lpstr>
      <vt:lpstr>Communication characteristics                       influencing attitude change </vt:lpstr>
      <vt:lpstr>Slide 40</vt:lpstr>
      <vt:lpstr>Slide 41</vt:lpstr>
      <vt:lpstr>Slide 42</vt:lpstr>
      <vt:lpstr>Emotional Appeals</vt:lpstr>
      <vt:lpstr>Slide 44</vt:lpstr>
      <vt:lpstr>Slide 45</vt:lpstr>
      <vt:lpstr>Slide 46</vt:lpstr>
      <vt:lpstr>Other appeals  used to change attitudes</vt:lpstr>
      <vt:lpstr>What’s important?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Attitudes and  attitude change</dc:title>
  <dc:creator>Wayne Binney</dc:creator>
  <cp:lastModifiedBy>EFS-Admin</cp:lastModifiedBy>
  <cp:revision>1346190571</cp:revision>
  <dcterms:modified xsi:type="dcterms:W3CDTF">2011-03-28T16:45:01Z</dcterms:modified>
</cp:coreProperties>
</file>